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510"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F03AA2-8037-4C8B-B719-1B0B5B07B43B}" type="datetimeFigureOut">
              <a:rPr lang="en-US" smtClean="0"/>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03AA2-8037-4C8B-B719-1B0B5B07B43B}" type="datetimeFigureOut">
              <a:rPr lang="en-US" smtClean="0"/>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03AA2-8037-4C8B-B719-1B0B5B07B43B}" type="datetimeFigureOut">
              <a:rPr lang="en-US" smtClean="0"/>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03AA2-8037-4C8B-B719-1B0B5B07B43B}" type="datetimeFigureOut">
              <a:rPr lang="en-US" smtClean="0"/>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F03AA2-8037-4C8B-B719-1B0B5B07B43B}" type="datetimeFigureOut">
              <a:rPr lang="en-US" smtClean="0"/>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F03AA2-8037-4C8B-B719-1B0B5B07B43B}" type="datetimeFigureOut">
              <a:rPr lang="en-US" smtClean="0"/>
              <a:t>10/15/2011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F03AA2-8037-4C8B-B719-1B0B5B07B43B}" type="datetimeFigureOut">
              <a:rPr lang="en-US" smtClean="0"/>
              <a:t>10/15/2011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F03AA2-8037-4C8B-B719-1B0B5B07B43B}" type="datetimeFigureOut">
              <a:rPr lang="en-US" smtClean="0"/>
              <a:t>10/15/2011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03AA2-8037-4C8B-B719-1B0B5B07B43B}" type="datetimeFigureOut">
              <a:rPr lang="en-US" smtClean="0"/>
              <a:t>10/15/2011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03AA2-8037-4C8B-B719-1B0B5B07B43B}" type="datetimeFigureOut">
              <a:rPr lang="en-US" smtClean="0"/>
              <a:t>10/15/2011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03AA2-8037-4C8B-B719-1B0B5B07B43B}" type="datetimeFigureOut">
              <a:rPr lang="en-US" smtClean="0"/>
              <a:t>10/15/2011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42DE-060C-46CE-B182-F03B442DF8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03AA2-8037-4C8B-B719-1B0B5B07B43B}" type="datetimeFigureOut">
              <a:rPr lang="en-US" smtClean="0"/>
              <a:t>10/15/2011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942DE-060C-46CE-B182-F03B442DF8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Score More Than 50 Points in Desert Sons SPG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2036826" y="2313750"/>
            <a:ext cx="771525" cy="752475"/>
          </a:xfrm>
          <a:prstGeom prst="rect">
            <a:avLst/>
          </a:prstGeom>
          <a:noFill/>
          <a:ln w="9525">
            <a:noFill/>
            <a:miter lim="800000"/>
            <a:headEnd/>
            <a:tailEnd/>
          </a:ln>
        </p:spPr>
      </p:pic>
      <p:pic>
        <p:nvPicPr>
          <p:cNvPr id="10" name="Picture 3"/>
          <p:cNvPicPr>
            <a:picLocks noChangeAspect="1" noChangeArrowheads="1"/>
          </p:cNvPicPr>
          <p:nvPr/>
        </p:nvPicPr>
        <p:blipFill>
          <a:blip r:embed="rId3" cstate="print"/>
          <a:srcRect/>
          <a:stretch>
            <a:fillRect/>
          </a:stretch>
        </p:blipFill>
        <p:spPr bwMode="auto">
          <a:xfrm>
            <a:off x="2808351" y="2304225"/>
            <a:ext cx="771525" cy="752475"/>
          </a:xfrm>
          <a:prstGeom prst="rect">
            <a:avLst/>
          </a:prstGeom>
          <a:noFill/>
          <a:ln w="9525">
            <a:noFill/>
            <a:miter lim="800000"/>
            <a:headEnd/>
            <a:tailEnd/>
          </a:ln>
        </p:spPr>
      </p:pic>
      <p:pic>
        <p:nvPicPr>
          <p:cNvPr id="11" name="Picture 3"/>
          <p:cNvPicPr>
            <a:picLocks noChangeAspect="1" noChangeArrowheads="1"/>
          </p:cNvPicPr>
          <p:nvPr/>
        </p:nvPicPr>
        <p:blipFill>
          <a:blip r:embed="rId3" cstate="print"/>
          <a:srcRect/>
          <a:stretch>
            <a:fillRect/>
          </a:stretch>
        </p:blipFill>
        <p:spPr bwMode="auto">
          <a:xfrm>
            <a:off x="3579876" y="2304225"/>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265301"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18" name="Picture 3"/>
          <p:cNvPicPr>
            <a:picLocks noChangeAspect="1" noChangeArrowheads="1"/>
          </p:cNvPicPr>
          <p:nvPr/>
        </p:nvPicPr>
        <p:blipFill>
          <a:blip r:embed="rId3" cstate="print"/>
          <a:srcRect/>
          <a:stretch>
            <a:fillRect/>
          </a:stretch>
        </p:blipFill>
        <p:spPr bwMode="auto">
          <a:xfrm>
            <a:off x="1265301" y="3799650"/>
            <a:ext cx="771525" cy="752475"/>
          </a:xfrm>
          <a:prstGeom prst="rect">
            <a:avLst/>
          </a:prstGeom>
          <a:noFill/>
          <a:ln w="9525">
            <a:noFill/>
            <a:miter lim="800000"/>
            <a:headEnd/>
            <a:tailEnd/>
          </a:ln>
        </p:spPr>
      </p:pic>
      <p:pic>
        <p:nvPicPr>
          <p:cNvPr id="19" name="Picture 3"/>
          <p:cNvPicPr>
            <a:picLocks noChangeAspect="1" noChangeArrowheads="1"/>
          </p:cNvPicPr>
          <p:nvPr/>
        </p:nvPicPr>
        <p:blipFill>
          <a:blip r:embed="rId3" cstate="print"/>
          <a:srcRect/>
          <a:stretch>
            <a:fillRect/>
          </a:stretch>
        </p:blipFill>
        <p:spPr bwMode="auto">
          <a:xfrm>
            <a:off x="2036826" y="3809175"/>
            <a:ext cx="771525" cy="752475"/>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2808351" y="3799650"/>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2" name="Picture 3"/>
          <p:cNvPicPr>
            <a:picLocks noChangeAspect="1" noChangeArrowheads="1"/>
          </p:cNvPicPr>
          <p:nvPr/>
        </p:nvPicPr>
        <p:blipFill>
          <a:blip r:embed="rId3" cstate="print"/>
          <a:srcRect/>
          <a:stretch>
            <a:fillRect/>
          </a:stretch>
        </p:blipFill>
        <p:spPr bwMode="auto">
          <a:xfrm>
            <a:off x="3579876" y="3047175"/>
            <a:ext cx="771525" cy="752475"/>
          </a:xfrm>
          <a:prstGeom prst="rect">
            <a:avLst/>
          </a:prstGeom>
          <a:noFill/>
          <a:ln w="9525">
            <a:noFill/>
            <a:miter lim="800000"/>
            <a:headEnd/>
            <a:tailEnd/>
          </a:ln>
        </p:spPr>
      </p:pic>
      <p:pic>
        <p:nvPicPr>
          <p:cNvPr id="23" name="Picture 3"/>
          <p:cNvPicPr>
            <a:picLocks noChangeAspect="1" noChangeArrowheads="1"/>
          </p:cNvPicPr>
          <p:nvPr/>
        </p:nvPicPr>
        <p:blipFill>
          <a:blip r:embed="rId3" cstate="print"/>
          <a:srcRect/>
          <a:stretch>
            <a:fillRect/>
          </a:stretch>
        </p:blipFill>
        <p:spPr bwMode="auto">
          <a:xfrm>
            <a:off x="2808351" y="3056700"/>
            <a:ext cx="771525" cy="752475"/>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2036826" y="3047175"/>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6" name="Picture 3"/>
          <p:cNvPicPr>
            <a:picLocks noChangeAspect="1" noChangeArrowheads="1"/>
          </p:cNvPicPr>
          <p:nvPr/>
        </p:nvPicPr>
        <p:blipFill>
          <a:blip r:embed="rId3" cstate="print"/>
          <a:srcRect/>
          <a:stretch>
            <a:fillRect/>
          </a:stretch>
        </p:blipFill>
        <p:spPr bwMode="auto">
          <a:xfrm>
            <a:off x="1265301" y="4552125"/>
            <a:ext cx="771525" cy="752475"/>
          </a:xfrm>
          <a:prstGeom prst="rect">
            <a:avLst/>
          </a:prstGeom>
          <a:noFill/>
          <a:ln w="9525">
            <a:noFill/>
            <a:miter lim="800000"/>
            <a:headEnd/>
            <a:tailEnd/>
          </a:ln>
        </p:spPr>
      </p:pic>
      <p:pic>
        <p:nvPicPr>
          <p:cNvPr id="27" name="Picture 3"/>
          <p:cNvPicPr>
            <a:picLocks noChangeAspect="1" noChangeArrowheads="1"/>
          </p:cNvPicPr>
          <p:nvPr/>
        </p:nvPicPr>
        <p:blipFill>
          <a:blip r:embed="rId3" cstate="print"/>
          <a:srcRect/>
          <a:stretch>
            <a:fillRect/>
          </a:stretch>
        </p:blipFill>
        <p:spPr bwMode="auto">
          <a:xfrm>
            <a:off x="2036826" y="4561650"/>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2" name="Picture 3"/>
          <p:cNvPicPr preferRelativeResize="0">
            <a:picLocks noChangeArrowheads="1"/>
          </p:cNvPicPr>
          <p:nvPr/>
        </p:nvPicPr>
        <p:blipFill>
          <a:blip r:embed="rId3" cstate="print"/>
          <a:srcRect/>
          <a:stretch>
            <a:fillRect/>
          </a:stretch>
        </p:blipFill>
        <p:spPr bwMode="auto">
          <a:xfrm>
            <a:off x="5021383" y="2308416"/>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4" name="Picture 3"/>
          <p:cNvPicPr preferRelativeResize="0">
            <a:picLocks noChangeArrowheads="1"/>
          </p:cNvPicPr>
          <p:nvPr/>
        </p:nvPicPr>
        <p:blipFill>
          <a:blip r:embed="rId3" cstate="print"/>
          <a:srcRect/>
          <a:stretch>
            <a:fillRect/>
          </a:stretch>
        </p:blipFill>
        <p:spPr bwMode="auto">
          <a:xfrm>
            <a:off x="6558083" y="3816033"/>
            <a:ext cx="749808" cy="752475"/>
          </a:xfrm>
          <a:prstGeom prst="rect">
            <a:avLst/>
          </a:prstGeom>
          <a:noFill/>
          <a:ln w="9525">
            <a:noFill/>
            <a:miter lim="800000"/>
            <a:headEnd/>
            <a:tailEnd/>
          </a:ln>
        </p:spPr>
      </p:pic>
      <p:pic>
        <p:nvPicPr>
          <p:cNvPr id="45" name="Picture 3"/>
          <p:cNvPicPr preferRelativeResize="0">
            <a:picLocks noChangeArrowheads="1"/>
          </p:cNvPicPr>
          <p:nvPr/>
        </p:nvPicPr>
        <p:blipFill>
          <a:blip r:embed="rId3" cstate="print"/>
          <a:srcRect/>
          <a:stretch>
            <a:fillRect/>
          </a:stretch>
        </p:blipFill>
        <p:spPr bwMode="auto">
          <a:xfrm>
            <a:off x="7311574" y="3816033"/>
            <a:ext cx="749808" cy="752475"/>
          </a:xfrm>
          <a:prstGeom prst="rect">
            <a:avLst/>
          </a:prstGeom>
          <a:noFill/>
          <a:ln w="9525">
            <a:noFill/>
            <a:miter lim="800000"/>
            <a:headEnd/>
            <a:tailEnd/>
          </a:ln>
        </p:spPr>
      </p:pic>
      <p:pic>
        <p:nvPicPr>
          <p:cNvPr id="46" name="Picture 3"/>
          <p:cNvPicPr preferRelativeResize="0">
            <a:picLocks noChangeArrowheads="1"/>
          </p:cNvPicPr>
          <p:nvPr/>
        </p:nvPicPr>
        <p:blipFill>
          <a:blip r:embed="rId3" cstate="print"/>
          <a:srcRect/>
          <a:stretch>
            <a:fillRect/>
          </a:stretch>
        </p:blipFill>
        <p:spPr bwMode="auto">
          <a:xfrm>
            <a:off x="8058715" y="3806508"/>
            <a:ext cx="749808" cy="752475"/>
          </a:xfrm>
          <a:prstGeom prst="rect">
            <a:avLst/>
          </a:prstGeom>
          <a:noFill/>
          <a:ln w="9525">
            <a:noFill/>
            <a:miter lim="800000"/>
            <a:headEnd/>
            <a:tailEnd/>
          </a:ln>
        </p:spPr>
      </p:pic>
      <p:pic>
        <p:nvPicPr>
          <p:cNvPr id="47" name="Picture 3"/>
          <p:cNvPicPr preferRelativeResize="0">
            <a:picLocks noChangeArrowheads="1"/>
          </p:cNvPicPr>
          <p:nvPr/>
        </p:nvPicPr>
        <p:blipFill>
          <a:blip r:embed="rId3" cstate="print"/>
          <a:srcRect/>
          <a:stretch>
            <a:fillRect/>
          </a:stretch>
        </p:blipFill>
        <p:spPr bwMode="auto">
          <a:xfrm>
            <a:off x="8058715" y="3054033"/>
            <a:ext cx="749808" cy="752475"/>
          </a:xfrm>
          <a:prstGeom prst="rect">
            <a:avLst/>
          </a:prstGeom>
          <a:noFill/>
          <a:ln w="9525">
            <a:noFill/>
            <a:miter lim="800000"/>
            <a:headEnd/>
            <a:tailEnd/>
          </a:ln>
        </p:spPr>
      </p:pic>
      <p:pic>
        <p:nvPicPr>
          <p:cNvPr id="48" name="Picture 3"/>
          <p:cNvPicPr preferRelativeResize="0">
            <a:picLocks noChangeArrowheads="1"/>
          </p:cNvPicPr>
          <p:nvPr/>
        </p:nvPicPr>
        <p:blipFill>
          <a:blip r:embed="rId3" cstate="print"/>
          <a:srcRect/>
          <a:stretch>
            <a:fillRect/>
          </a:stretch>
        </p:blipFill>
        <p:spPr bwMode="auto">
          <a:xfrm>
            <a:off x="7311574" y="3063558"/>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pic>
        <p:nvPicPr>
          <p:cNvPr id="52" name="Picture 3"/>
          <p:cNvPicPr preferRelativeResize="0">
            <a:picLocks noChangeArrowheads="1"/>
          </p:cNvPicPr>
          <p:nvPr/>
        </p:nvPicPr>
        <p:blipFill>
          <a:blip r:embed="rId3" cstate="print"/>
          <a:srcRect/>
          <a:stretch>
            <a:fillRect/>
          </a:stretch>
        </p:blipFill>
        <p:spPr bwMode="auto">
          <a:xfrm>
            <a:off x="6552241" y="4568508"/>
            <a:ext cx="749808" cy="752475"/>
          </a:xfrm>
          <a:prstGeom prst="rect">
            <a:avLst/>
          </a:prstGeom>
          <a:noFill/>
          <a:ln w="9525">
            <a:noFill/>
            <a:miter lim="800000"/>
            <a:headEnd/>
            <a:tailEnd/>
          </a:ln>
        </p:spPr>
      </p:pic>
      <p:pic>
        <p:nvPicPr>
          <p:cNvPr id="53" name="Picture 3"/>
          <p:cNvPicPr preferRelativeResize="0">
            <a:picLocks noChangeArrowheads="1"/>
          </p:cNvPicPr>
          <p:nvPr/>
        </p:nvPicPr>
        <p:blipFill>
          <a:blip r:embed="rId3" cstate="print"/>
          <a:srcRect/>
          <a:stretch>
            <a:fillRect/>
          </a:stretch>
        </p:blipFill>
        <p:spPr bwMode="auto">
          <a:xfrm>
            <a:off x="7299382" y="4558983"/>
            <a:ext cx="749808" cy="752475"/>
          </a:xfrm>
          <a:prstGeom prst="rect">
            <a:avLst/>
          </a:prstGeom>
          <a:noFill/>
          <a:ln w="9525">
            <a:noFill/>
            <a:miter lim="800000"/>
            <a:headEnd/>
            <a:tailEnd/>
          </a:ln>
        </p:spPr>
      </p:pic>
      <p:pic>
        <p:nvPicPr>
          <p:cNvPr id="54" name="Picture 3"/>
          <p:cNvPicPr preferRelativeResize="0">
            <a:picLocks noChangeArrowheads="1"/>
          </p:cNvPicPr>
          <p:nvPr/>
        </p:nvPicPr>
        <p:blipFill>
          <a:blip r:embed="rId3" cstate="print"/>
          <a:srcRect/>
          <a:stretch>
            <a:fillRect/>
          </a:stretch>
        </p:blipFill>
        <p:spPr bwMode="auto">
          <a:xfrm>
            <a:off x="8046523" y="4558983"/>
            <a:ext cx="749808" cy="752475"/>
          </a:xfrm>
          <a:prstGeom prst="rect">
            <a:avLst/>
          </a:prstGeom>
          <a:noFill/>
          <a:ln w="9525">
            <a:noFill/>
            <a:miter lim="800000"/>
            <a:headEnd/>
            <a:tailEnd/>
          </a:ln>
        </p:spPr>
      </p:pic>
      <p:grpSp>
        <p:nvGrpSpPr>
          <p:cNvPr id="60" name="Group 59"/>
          <p:cNvGrpSpPr/>
          <p:nvPr/>
        </p:nvGrpSpPr>
        <p:grpSpPr>
          <a:xfrm>
            <a:off x="4414901" y="1761311"/>
            <a:ext cx="408057" cy="326262"/>
            <a:chOff x="4817354" y="3259735"/>
            <a:chExt cx="408057" cy="326262"/>
          </a:xfrm>
        </p:grpSpPr>
        <p:sp>
          <p:nvSpPr>
            <p:cNvPr id="57" name="Freeform 5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TextBox 61"/>
          <p:cNvSpPr txBox="1"/>
          <p:nvPr/>
        </p:nvSpPr>
        <p:spPr>
          <a:xfrm>
            <a:off x="660400" y="1638300"/>
            <a:ext cx="3467100" cy="369332"/>
          </a:xfrm>
          <a:prstGeom prst="rect">
            <a:avLst/>
          </a:prstGeom>
          <a:noFill/>
        </p:spPr>
        <p:txBody>
          <a:bodyPr wrap="square" rtlCol="0">
            <a:spAutoFit/>
          </a:bodyPr>
          <a:lstStyle/>
          <a:p>
            <a:r>
              <a:rPr lang="en-US" dirty="0" smtClean="0"/>
              <a:t>1.  Move your camel to here.</a:t>
            </a:r>
            <a:endParaRPr lang="en-US" dirty="0"/>
          </a:p>
        </p:txBody>
      </p:sp>
      <p:sp>
        <p:nvSpPr>
          <p:cNvPr id="63" name="TextBox 62"/>
          <p:cNvSpPr txBox="1"/>
          <p:nvPr/>
        </p:nvSpPr>
        <p:spPr>
          <a:xfrm>
            <a:off x="660400" y="2019300"/>
            <a:ext cx="3467100" cy="646331"/>
          </a:xfrm>
          <a:prstGeom prst="rect">
            <a:avLst/>
          </a:prstGeom>
          <a:noFill/>
        </p:spPr>
        <p:txBody>
          <a:bodyPr wrap="square" rtlCol="0">
            <a:spAutoFit/>
          </a:bodyPr>
          <a:lstStyle/>
          <a:p>
            <a:r>
              <a:rPr lang="en-US" dirty="0" smtClean="0"/>
              <a:t>2.  Draw a card from the stack and position it so it faces to either side.</a:t>
            </a:r>
            <a:endParaRPr lang="en-US" dirty="0"/>
          </a:p>
        </p:txBody>
      </p:sp>
      <p:sp>
        <p:nvSpPr>
          <p:cNvPr id="64" name="TextBox 63"/>
          <p:cNvSpPr txBox="1"/>
          <p:nvPr/>
        </p:nvSpPr>
        <p:spPr>
          <a:xfrm>
            <a:off x="660400" y="2667000"/>
            <a:ext cx="3467100" cy="923330"/>
          </a:xfrm>
          <a:prstGeom prst="rect">
            <a:avLst/>
          </a:prstGeom>
          <a:noFill/>
        </p:spPr>
        <p:txBody>
          <a:bodyPr wrap="square" rtlCol="0">
            <a:spAutoFit/>
          </a:bodyPr>
          <a:lstStyle/>
          <a:p>
            <a:r>
              <a:rPr lang="en-US" dirty="0" smtClean="0"/>
              <a:t>3.  End Turn w/o placing a stone.  The Robber will place his highest stone on the spot</a:t>
            </a:r>
            <a:endParaRPr lang="en-US" dirty="0"/>
          </a:p>
        </p:txBody>
      </p:sp>
      <p:sp>
        <p:nvSpPr>
          <p:cNvPr id="65" name="TextBox 64"/>
          <p:cNvSpPr txBox="1"/>
          <p:nvPr/>
        </p:nvSpPr>
        <p:spPr>
          <a:xfrm>
            <a:off x="5257800" y="4152900"/>
            <a:ext cx="3467100" cy="369332"/>
          </a:xfrm>
          <a:prstGeom prst="rect">
            <a:avLst/>
          </a:prstGeom>
          <a:noFill/>
        </p:spPr>
        <p:txBody>
          <a:bodyPr wrap="square" rtlCol="0">
            <a:spAutoFit/>
          </a:bodyPr>
          <a:lstStyle/>
          <a:p>
            <a:endParaRPr lang="en-US" dirty="0"/>
          </a:p>
        </p:txBody>
      </p:sp>
      <p:sp>
        <p:nvSpPr>
          <p:cNvPr id="66" name="TextBox 65"/>
          <p:cNvSpPr txBox="1"/>
          <p:nvPr/>
        </p:nvSpPr>
        <p:spPr>
          <a:xfrm>
            <a:off x="698500" y="3670300"/>
            <a:ext cx="3467100" cy="646331"/>
          </a:xfrm>
          <a:prstGeom prst="rect">
            <a:avLst/>
          </a:prstGeom>
          <a:noFill/>
        </p:spPr>
        <p:txBody>
          <a:bodyPr wrap="square" rtlCol="0">
            <a:spAutoFit/>
          </a:bodyPr>
          <a:lstStyle/>
          <a:p>
            <a:r>
              <a:rPr lang="en-US" dirty="0" smtClean="0"/>
              <a:t>4.  Repeat Steps 1-3 in these other locations.</a:t>
            </a:r>
            <a:endParaRPr lang="en-US" dirty="0"/>
          </a:p>
        </p:txBody>
      </p:sp>
      <p:grpSp>
        <p:nvGrpSpPr>
          <p:cNvPr id="67" name="Group 66"/>
          <p:cNvGrpSpPr/>
          <p:nvPr/>
        </p:nvGrpSpPr>
        <p:grpSpPr>
          <a:xfrm>
            <a:off x="2154301" y="5533211"/>
            <a:ext cx="408057" cy="326262"/>
            <a:chOff x="4817354" y="3259735"/>
            <a:chExt cx="408057" cy="326262"/>
          </a:xfrm>
        </p:grpSpPr>
        <p:sp>
          <p:nvSpPr>
            <p:cNvPr id="68" name="Freeform 67"/>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 name="Group 70"/>
          <p:cNvGrpSpPr/>
          <p:nvPr/>
        </p:nvGrpSpPr>
        <p:grpSpPr>
          <a:xfrm>
            <a:off x="6700901" y="5533211"/>
            <a:ext cx="408057" cy="326262"/>
            <a:chOff x="4817354" y="3259735"/>
            <a:chExt cx="408057" cy="326262"/>
          </a:xfrm>
        </p:grpSpPr>
        <p:sp>
          <p:nvSpPr>
            <p:cNvPr id="72" name="Freeform 71"/>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 name="Group 74"/>
          <p:cNvGrpSpPr/>
          <p:nvPr/>
        </p:nvGrpSpPr>
        <p:grpSpPr>
          <a:xfrm>
            <a:off x="4440301" y="2523311"/>
            <a:ext cx="408057" cy="326262"/>
            <a:chOff x="4817354" y="3259735"/>
            <a:chExt cx="408057" cy="326262"/>
          </a:xfrm>
        </p:grpSpPr>
        <p:sp>
          <p:nvSpPr>
            <p:cNvPr id="76" name="Freeform 75"/>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 name="Group 78"/>
          <p:cNvGrpSpPr/>
          <p:nvPr/>
        </p:nvGrpSpPr>
        <p:grpSpPr>
          <a:xfrm>
            <a:off x="2154301" y="4796611"/>
            <a:ext cx="408057" cy="326262"/>
            <a:chOff x="4817354" y="3259735"/>
            <a:chExt cx="408057" cy="326262"/>
          </a:xfrm>
        </p:grpSpPr>
        <p:sp>
          <p:nvSpPr>
            <p:cNvPr id="80" name="Freeform 79"/>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3" name="Rectangle 82"/>
          <p:cNvSpPr/>
          <p:nvPr/>
        </p:nvSpPr>
        <p:spPr>
          <a:xfrm>
            <a:off x="2400300" y="47879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5100701" y="2510611"/>
            <a:ext cx="408057" cy="326262"/>
            <a:chOff x="4817354" y="3259735"/>
            <a:chExt cx="408057" cy="326262"/>
          </a:xfrm>
        </p:grpSpPr>
        <p:sp>
          <p:nvSpPr>
            <p:cNvPr id="85" name="Freeform 84"/>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7"/>
                                        </p:tgtEl>
                                        <p:attrNameLst>
                                          <p:attrName>style.visibility</p:attrName>
                                        </p:attrNameLst>
                                      </p:cBhvr>
                                      <p:to>
                                        <p:strVal val="visible"/>
                                      </p:to>
                                    </p:set>
                                  </p:childTnLst>
                                </p:cTn>
                              </p:par>
                            </p:childTnLst>
                          </p:cTn>
                        </p:par>
                        <p:par>
                          <p:cTn id="10" fill="hold">
                            <p:stCondLst>
                              <p:cond delay="0"/>
                            </p:stCondLst>
                            <p:childTnLst>
                              <p:par>
                                <p:cTn id="11" presetID="1" presetClass="exit" presetSubtype="0" fill="hold" nodeType="afterEffect">
                                  <p:stCondLst>
                                    <p:cond delay="0"/>
                                  </p:stCondLst>
                                  <p:childTnLst>
                                    <p:set>
                                      <p:cBhvr>
                                        <p:cTn id="12" dur="1" fill="hold">
                                          <p:stCondLst>
                                            <p:cond delay="0"/>
                                          </p:stCondLst>
                                        </p:cTn>
                                        <p:tgtEl>
                                          <p:spTgt spid="6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childTnLst>
                          </p:cTn>
                        </p:par>
                        <p:par>
                          <p:cTn id="17" fill="hold">
                            <p:stCondLst>
                              <p:cond delay="0"/>
                            </p:stCondLst>
                            <p:childTnLst>
                              <p:par>
                                <p:cTn id="18" presetID="1" presetClass="exit" presetSubtype="0" fill="hold" nodeType="afterEffect">
                                  <p:stCondLst>
                                    <p:cond delay="0"/>
                                  </p:stCondLst>
                                  <p:childTnLst>
                                    <p:set>
                                      <p:cBhvr>
                                        <p:cTn id="19" dur="1" fill="hold">
                                          <p:stCondLst>
                                            <p:cond delay="0"/>
                                          </p:stCondLst>
                                        </p:cTn>
                                        <p:tgtEl>
                                          <p:spTgt spid="27"/>
                                        </p:tgtEl>
                                        <p:attrNameLst>
                                          <p:attrName>style.visibility</p:attrName>
                                        </p:attrNameLst>
                                      </p:cBhvr>
                                      <p:to>
                                        <p:strVal val="hidden"/>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6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8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6"/>
                                        </p:tgtEl>
                                        <p:attrNameLst>
                                          <p:attrName>style.visibility</p:attrName>
                                        </p:attrNameLst>
                                      </p:cBhvr>
                                      <p:to>
                                        <p:strVal val="visible"/>
                                      </p:to>
                                    </p:set>
                                  </p:childTnLst>
                                </p:cTn>
                              </p:par>
                              <p:par>
                                <p:cTn id="36" presetID="1" presetClass="exit" presetSubtype="0" fill="hold" nodeType="withEffect">
                                  <p:stCondLst>
                                    <p:cond delay="0"/>
                                  </p:stCondLst>
                                  <p:childTnLst>
                                    <p:set>
                                      <p:cBhvr>
                                        <p:cTn id="37" dur="1" fill="hold">
                                          <p:stCondLst>
                                            <p:cond delay="0"/>
                                          </p:stCondLst>
                                        </p:cTn>
                                        <p:tgtEl>
                                          <p:spTgt spid="79"/>
                                        </p:tgtEl>
                                        <p:attrNameLst>
                                          <p:attrName>style.visibility</p:attrName>
                                        </p:attrNameLst>
                                      </p:cBhvr>
                                      <p:to>
                                        <p:strVal val="hidden"/>
                                      </p:to>
                                    </p:set>
                                  </p:childTnLst>
                                </p:cTn>
                              </p:par>
                            </p:childTnLst>
                          </p:cTn>
                        </p:par>
                        <p:par>
                          <p:cTn id="38" fill="hold">
                            <p:stCondLst>
                              <p:cond delay="0"/>
                            </p:stCondLst>
                            <p:childTnLst>
                              <p:par>
                                <p:cTn id="39" presetID="1" presetClass="entr" presetSubtype="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childTnLst>
                          </p:cTn>
                        </p:par>
                        <p:par>
                          <p:cTn id="41" fill="hold">
                            <p:stCondLst>
                              <p:cond delay="0"/>
                            </p:stCondLst>
                            <p:childTnLst>
                              <p:par>
                                <p:cTn id="42" presetID="8" presetClass="emph" presetSubtype="0" fill="hold" nodeType="afterEffect">
                                  <p:stCondLst>
                                    <p:cond delay="0"/>
                                  </p:stCondLst>
                                  <p:childTnLst>
                                    <p:animRot by="21600000">
                                      <p:cBhvr>
                                        <p:cTn id="43" dur="2000" fill="hold"/>
                                        <p:tgtEl>
                                          <p:spTgt spid="71"/>
                                        </p:tgtEl>
                                        <p:attrNameLst>
                                          <p:attrName>r</p:attrName>
                                        </p:attrNameLst>
                                      </p:cBhvr>
                                    </p:animRot>
                                  </p:childTnLst>
                                </p:cTn>
                              </p:par>
                            </p:childTnLst>
                          </p:cTn>
                        </p:par>
                        <p:par>
                          <p:cTn id="44" fill="hold">
                            <p:stCondLst>
                              <p:cond delay="2000"/>
                            </p:stCondLst>
                            <p:childTnLst>
                              <p:par>
                                <p:cTn id="45" presetID="1" presetClass="exit" presetSubtype="0" fill="hold" nodeType="afterEffect">
                                  <p:stCondLst>
                                    <p:cond delay="0"/>
                                  </p:stCondLst>
                                  <p:childTnLst>
                                    <p:set>
                                      <p:cBhvr>
                                        <p:cTn id="46" dur="1" fill="hold">
                                          <p:stCondLst>
                                            <p:cond delay="0"/>
                                          </p:stCondLst>
                                        </p:cTn>
                                        <p:tgtEl>
                                          <p:spTgt spid="52"/>
                                        </p:tgtEl>
                                        <p:attrNameLst>
                                          <p:attrName>style.visibility</p:attrName>
                                        </p:attrNameLst>
                                      </p:cBhvr>
                                      <p:to>
                                        <p:strVal val="hidden"/>
                                      </p:to>
                                    </p:set>
                                  </p:childTnLst>
                                </p:cTn>
                              </p:par>
                            </p:childTnLst>
                          </p:cTn>
                        </p:par>
                        <p:par>
                          <p:cTn id="47" fill="hold">
                            <p:stCondLst>
                              <p:cond delay="2000"/>
                            </p:stCondLst>
                            <p:childTnLst>
                              <p:par>
                                <p:cTn id="48" presetID="1" presetClass="entr" presetSubtype="0" fill="hold" nodeType="afterEffect">
                                  <p:stCondLst>
                                    <p:cond delay="0"/>
                                  </p:stCondLst>
                                  <p:childTnLst>
                                    <p:set>
                                      <p:cBhvr>
                                        <p:cTn id="49" dur="1" fill="hold">
                                          <p:stCondLst>
                                            <p:cond delay="0"/>
                                          </p:stCondLst>
                                        </p:cTn>
                                        <p:tgtEl>
                                          <p:spTgt spid="75"/>
                                        </p:tgtEl>
                                        <p:attrNameLst>
                                          <p:attrName>style.visibility</p:attrName>
                                        </p:attrNameLst>
                                      </p:cBhvr>
                                      <p:to>
                                        <p:strVal val="visible"/>
                                      </p:to>
                                    </p:set>
                                  </p:childTnLst>
                                </p:cTn>
                              </p:par>
                            </p:childTnLst>
                          </p:cTn>
                        </p:par>
                        <p:par>
                          <p:cTn id="50" fill="hold">
                            <p:stCondLst>
                              <p:cond delay="2000"/>
                            </p:stCondLst>
                            <p:childTnLst>
                              <p:par>
                                <p:cTn id="51" presetID="1" presetClass="exit" presetSubtype="0" fill="hold" nodeType="afterEffect">
                                  <p:stCondLst>
                                    <p:cond delay="0"/>
                                  </p:stCondLst>
                                  <p:childTnLst>
                                    <p:set>
                                      <p:cBhvr>
                                        <p:cTn id="52" dur="1" fill="hold">
                                          <p:stCondLst>
                                            <p:cond delay="0"/>
                                          </p:stCondLst>
                                        </p:cTn>
                                        <p:tgtEl>
                                          <p:spTgt spid="71"/>
                                        </p:tgtEl>
                                        <p:attrNameLst>
                                          <p:attrName>style.visibility</p:attrName>
                                        </p:attrNameLst>
                                      </p:cBhvr>
                                      <p:to>
                                        <p:strVal val="hidden"/>
                                      </p:to>
                                    </p:set>
                                  </p:childTnLst>
                                </p:cTn>
                              </p:par>
                            </p:childTnLst>
                          </p:cTn>
                        </p:par>
                        <p:par>
                          <p:cTn id="53" fill="hold">
                            <p:stCondLst>
                              <p:cond delay="2000"/>
                            </p:stCondLst>
                            <p:childTnLst>
                              <p:par>
                                <p:cTn id="54" presetID="8" presetClass="emph" presetSubtype="0" fill="hold" nodeType="afterEffect">
                                  <p:stCondLst>
                                    <p:cond delay="0"/>
                                  </p:stCondLst>
                                  <p:childTnLst>
                                    <p:animRot by="21600000">
                                      <p:cBhvr>
                                        <p:cTn id="55" dur="2000" fill="hold"/>
                                        <p:tgtEl>
                                          <p:spTgt spid="75"/>
                                        </p:tgtEl>
                                        <p:attrNameLst>
                                          <p:attrName>r</p:attrName>
                                        </p:attrNameLst>
                                      </p:cBhvr>
                                    </p:animRot>
                                  </p:childTnLst>
                                </p:cTn>
                              </p:par>
                            </p:childTnLst>
                          </p:cTn>
                        </p:par>
                        <p:par>
                          <p:cTn id="56" fill="hold">
                            <p:stCondLst>
                              <p:cond delay="4000"/>
                            </p:stCondLst>
                            <p:childTnLst>
                              <p:par>
                                <p:cTn id="57" presetID="1" presetClass="exit" presetSubtype="0" fill="hold" nodeType="afterEffect">
                                  <p:stCondLst>
                                    <p:cond delay="0"/>
                                  </p:stCondLst>
                                  <p:childTnLst>
                                    <p:set>
                                      <p:cBhvr>
                                        <p:cTn id="58" dur="1" fill="hold">
                                          <p:stCondLst>
                                            <p:cond delay="0"/>
                                          </p:stCondLst>
                                        </p:cTn>
                                        <p:tgtEl>
                                          <p:spTgt spid="32"/>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75"/>
                                        </p:tgtEl>
                                        <p:attrNameLst>
                                          <p:attrName>style.visibility</p:attrName>
                                        </p:attrNameLst>
                                      </p:cBhvr>
                                      <p:to>
                                        <p:strVal val="hidden"/>
                                      </p:to>
                                    </p:set>
                                  </p:childTnLst>
                                </p:cTn>
                              </p:par>
                            </p:childTnLst>
                          </p:cTn>
                        </p:par>
                        <p:par>
                          <p:cTn id="61" fill="hold">
                            <p:stCondLst>
                              <p:cond delay="4000"/>
                            </p:stCondLst>
                            <p:childTnLst>
                              <p:par>
                                <p:cTn id="62" presetID="1" presetClass="entr" presetSubtype="0" fill="hold" nodeType="afterEffect">
                                  <p:stCondLst>
                                    <p:cond delay="0"/>
                                  </p:stCondLst>
                                  <p:childTnLst>
                                    <p:set>
                                      <p:cBhvr>
                                        <p:cTn id="63"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6" grpId="0"/>
      <p:bldP spid="8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Oasis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265301"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18" name="Picture 3"/>
          <p:cNvPicPr>
            <a:picLocks noChangeAspect="1" noChangeArrowheads="1"/>
          </p:cNvPicPr>
          <p:nvPr/>
        </p:nvPicPr>
        <p:blipFill>
          <a:blip r:embed="rId3" cstate="print"/>
          <a:srcRect/>
          <a:stretch>
            <a:fillRect/>
          </a:stretch>
        </p:blipFill>
        <p:spPr bwMode="auto">
          <a:xfrm>
            <a:off x="1265301" y="3799650"/>
            <a:ext cx="771525" cy="752475"/>
          </a:xfrm>
          <a:prstGeom prst="rect">
            <a:avLst/>
          </a:prstGeom>
          <a:noFill/>
          <a:ln w="9525">
            <a:noFill/>
            <a:miter lim="800000"/>
            <a:headEnd/>
            <a:tailEnd/>
          </a:ln>
        </p:spPr>
      </p:pic>
      <p:pic>
        <p:nvPicPr>
          <p:cNvPr id="19" name="Picture 3"/>
          <p:cNvPicPr>
            <a:picLocks noChangeAspect="1" noChangeArrowheads="1"/>
          </p:cNvPicPr>
          <p:nvPr/>
        </p:nvPicPr>
        <p:blipFill>
          <a:blip r:embed="rId3" cstate="print"/>
          <a:srcRect/>
          <a:stretch>
            <a:fillRect/>
          </a:stretch>
        </p:blipFill>
        <p:spPr bwMode="auto">
          <a:xfrm>
            <a:off x="2036826" y="3809175"/>
            <a:ext cx="771525" cy="752475"/>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2808351" y="3799650"/>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3" name="Picture 3"/>
          <p:cNvPicPr>
            <a:picLocks noChangeAspect="1" noChangeArrowheads="1"/>
          </p:cNvPicPr>
          <p:nvPr/>
        </p:nvPicPr>
        <p:blipFill>
          <a:blip r:embed="rId3" cstate="print"/>
          <a:srcRect/>
          <a:stretch>
            <a:fillRect/>
          </a:stretch>
        </p:blipFill>
        <p:spPr bwMode="auto">
          <a:xfrm>
            <a:off x="2808351" y="3056700"/>
            <a:ext cx="771525" cy="752475"/>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2036826" y="3047175"/>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6" name="Picture 3"/>
          <p:cNvPicPr>
            <a:picLocks noChangeAspect="1" noChangeArrowheads="1"/>
          </p:cNvPicPr>
          <p:nvPr/>
        </p:nvPicPr>
        <p:blipFill>
          <a:blip r:embed="rId3" cstate="print"/>
          <a:srcRect/>
          <a:stretch>
            <a:fillRect/>
          </a:stretch>
        </p:blipFill>
        <p:spPr bwMode="auto">
          <a:xfrm>
            <a:off x="1265301" y="4552125"/>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4" name="Picture 3"/>
          <p:cNvPicPr preferRelativeResize="0">
            <a:picLocks noChangeArrowheads="1"/>
          </p:cNvPicPr>
          <p:nvPr/>
        </p:nvPicPr>
        <p:blipFill>
          <a:blip r:embed="rId3" cstate="print"/>
          <a:srcRect/>
          <a:stretch>
            <a:fillRect/>
          </a:stretch>
        </p:blipFill>
        <p:spPr bwMode="auto">
          <a:xfrm>
            <a:off x="6558083" y="3816033"/>
            <a:ext cx="749808" cy="752475"/>
          </a:xfrm>
          <a:prstGeom prst="rect">
            <a:avLst/>
          </a:prstGeom>
          <a:noFill/>
          <a:ln w="9525">
            <a:noFill/>
            <a:miter lim="800000"/>
            <a:headEnd/>
            <a:tailEnd/>
          </a:ln>
        </p:spPr>
      </p:pic>
      <p:pic>
        <p:nvPicPr>
          <p:cNvPr id="45" name="Picture 3"/>
          <p:cNvPicPr preferRelativeResize="0">
            <a:picLocks noChangeArrowheads="1"/>
          </p:cNvPicPr>
          <p:nvPr/>
        </p:nvPicPr>
        <p:blipFill>
          <a:blip r:embed="rId3" cstate="print"/>
          <a:srcRect/>
          <a:stretch>
            <a:fillRect/>
          </a:stretch>
        </p:blipFill>
        <p:spPr bwMode="auto">
          <a:xfrm>
            <a:off x="7311574" y="3816033"/>
            <a:ext cx="749808" cy="752475"/>
          </a:xfrm>
          <a:prstGeom prst="rect">
            <a:avLst/>
          </a:prstGeom>
          <a:noFill/>
          <a:ln w="9525">
            <a:noFill/>
            <a:miter lim="800000"/>
            <a:headEnd/>
            <a:tailEnd/>
          </a:ln>
        </p:spPr>
      </p:pic>
      <p:pic>
        <p:nvPicPr>
          <p:cNvPr id="46" name="Picture 3"/>
          <p:cNvPicPr preferRelativeResize="0">
            <a:picLocks noChangeArrowheads="1"/>
          </p:cNvPicPr>
          <p:nvPr/>
        </p:nvPicPr>
        <p:blipFill>
          <a:blip r:embed="rId3" cstate="print"/>
          <a:srcRect/>
          <a:stretch>
            <a:fillRect/>
          </a:stretch>
        </p:blipFill>
        <p:spPr bwMode="auto">
          <a:xfrm>
            <a:off x="8058715" y="3806508"/>
            <a:ext cx="749808" cy="752475"/>
          </a:xfrm>
          <a:prstGeom prst="rect">
            <a:avLst/>
          </a:prstGeom>
          <a:noFill/>
          <a:ln w="9525">
            <a:noFill/>
            <a:miter lim="800000"/>
            <a:headEnd/>
            <a:tailEnd/>
          </a:ln>
        </p:spPr>
      </p:pic>
      <p:pic>
        <p:nvPicPr>
          <p:cNvPr id="47" name="Picture 3"/>
          <p:cNvPicPr preferRelativeResize="0">
            <a:picLocks noChangeArrowheads="1"/>
          </p:cNvPicPr>
          <p:nvPr/>
        </p:nvPicPr>
        <p:blipFill>
          <a:blip r:embed="rId3" cstate="print"/>
          <a:srcRect/>
          <a:stretch>
            <a:fillRect/>
          </a:stretch>
        </p:blipFill>
        <p:spPr bwMode="auto">
          <a:xfrm>
            <a:off x="8058715" y="3054033"/>
            <a:ext cx="749808" cy="752475"/>
          </a:xfrm>
          <a:prstGeom prst="rect">
            <a:avLst/>
          </a:prstGeom>
          <a:noFill/>
          <a:ln w="9525">
            <a:noFill/>
            <a:miter lim="800000"/>
            <a:headEnd/>
            <a:tailEnd/>
          </a:ln>
        </p:spPr>
      </p:pic>
      <p:pic>
        <p:nvPicPr>
          <p:cNvPr id="48" name="Picture 3"/>
          <p:cNvPicPr preferRelativeResize="0">
            <a:picLocks noChangeArrowheads="1"/>
          </p:cNvPicPr>
          <p:nvPr/>
        </p:nvPicPr>
        <p:blipFill>
          <a:blip r:embed="rId3" cstate="print"/>
          <a:srcRect/>
          <a:stretch>
            <a:fillRect/>
          </a:stretch>
        </p:blipFill>
        <p:spPr bwMode="auto">
          <a:xfrm>
            <a:off x="7311574" y="3063558"/>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pic>
        <p:nvPicPr>
          <p:cNvPr id="53" name="Picture 3"/>
          <p:cNvPicPr preferRelativeResize="0">
            <a:picLocks noChangeArrowheads="1"/>
          </p:cNvPicPr>
          <p:nvPr/>
        </p:nvPicPr>
        <p:blipFill>
          <a:blip r:embed="rId3" cstate="print"/>
          <a:srcRect/>
          <a:stretch>
            <a:fillRect/>
          </a:stretch>
        </p:blipFill>
        <p:spPr bwMode="auto">
          <a:xfrm>
            <a:off x="7299382" y="4558983"/>
            <a:ext cx="749808" cy="752475"/>
          </a:xfrm>
          <a:prstGeom prst="rect">
            <a:avLst/>
          </a:prstGeom>
          <a:noFill/>
          <a:ln w="9525">
            <a:noFill/>
            <a:miter lim="800000"/>
            <a:headEnd/>
            <a:tailEnd/>
          </a:ln>
        </p:spPr>
      </p:pic>
      <p:pic>
        <p:nvPicPr>
          <p:cNvPr id="54" name="Picture 3"/>
          <p:cNvPicPr preferRelativeResize="0">
            <a:picLocks noChangeArrowheads="1"/>
          </p:cNvPicPr>
          <p:nvPr/>
        </p:nvPicPr>
        <p:blipFill>
          <a:blip r:embed="rId3" cstate="print"/>
          <a:srcRect/>
          <a:stretch>
            <a:fillRect/>
          </a:stretch>
        </p:blipFill>
        <p:spPr bwMode="auto">
          <a:xfrm>
            <a:off x="8046523" y="4558983"/>
            <a:ext cx="749808" cy="752475"/>
          </a:xfrm>
          <a:prstGeom prst="rect">
            <a:avLst/>
          </a:prstGeom>
          <a:noFill/>
          <a:ln w="9525">
            <a:noFill/>
            <a:miter lim="800000"/>
            <a:headEnd/>
            <a:tailEnd/>
          </a:ln>
        </p:spPr>
      </p:pic>
      <p:grpSp>
        <p:nvGrpSpPr>
          <p:cNvPr id="3" name="Group 59"/>
          <p:cNvGrpSpPr/>
          <p:nvPr/>
        </p:nvGrpSpPr>
        <p:grpSpPr>
          <a:xfrm>
            <a:off x="5164201" y="2536011"/>
            <a:ext cx="408057" cy="326262"/>
            <a:chOff x="4817354" y="3259735"/>
            <a:chExt cx="408057" cy="326262"/>
          </a:xfrm>
        </p:grpSpPr>
        <p:sp>
          <p:nvSpPr>
            <p:cNvPr id="57" name="Freeform 5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0" name="Rectangle 59"/>
          <p:cNvSpPr/>
          <p:nvPr/>
        </p:nvSpPr>
        <p:spPr>
          <a:xfrm>
            <a:off x="2400300" y="47879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5842000" y="1612900"/>
            <a:ext cx="2870200" cy="3416320"/>
          </a:xfrm>
          <a:prstGeom prst="rect">
            <a:avLst/>
          </a:prstGeom>
          <a:noFill/>
        </p:spPr>
        <p:txBody>
          <a:bodyPr wrap="square" rtlCol="0">
            <a:spAutoFit/>
          </a:bodyPr>
          <a:lstStyle/>
          <a:p>
            <a:pPr marL="342900" indent="-342900"/>
            <a:r>
              <a:rPr lang="en-US" dirty="0" smtClean="0"/>
              <a:t>I happened to have a 3-way piece in my selection to use.  But you can also take the Robber’s 4-way piece to start.  There is some luck involved here because I was able to finish the 1</a:t>
            </a:r>
            <a:r>
              <a:rPr lang="en-US" baseline="30000" dirty="0" smtClean="0"/>
              <a:t>st</a:t>
            </a:r>
            <a:r>
              <a:rPr lang="en-US" dirty="0" smtClean="0"/>
              <a:t> oasis without any tricks.  The robber only added his                small stone so I left him        .                    only a water.</a:t>
            </a:r>
            <a:endParaRPr lang="en-US" dirty="0"/>
          </a:p>
        </p:txBody>
      </p:sp>
      <p:pic>
        <p:nvPicPr>
          <p:cNvPr id="81" name="Picture 3"/>
          <p:cNvPicPr preferRelativeResize="0">
            <a:picLocks noChangeArrowheads="1"/>
          </p:cNvPicPr>
          <p:nvPr/>
        </p:nvPicPr>
        <p:blipFill>
          <a:blip r:embed="rId3" cstate="print"/>
          <a:srcRect/>
          <a:stretch>
            <a:fillRect/>
          </a:stretch>
        </p:blipFill>
        <p:spPr bwMode="auto">
          <a:xfrm>
            <a:off x="3510083" y="2330133"/>
            <a:ext cx="749808" cy="752475"/>
          </a:xfrm>
          <a:prstGeom prst="rect">
            <a:avLst/>
          </a:prstGeom>
          <a:noFill/>
          <a:ln w="9525">
            <a:noFill/>
            <a:miter lim="800000"/>
            <a:headEnd/>
            <a:tailEnd/>
          </a:ln>
        </p:spPr>
      </p:pic>
      <p:grpSp>
        <p:nvGrpSpPr>
          <p:cNvPr id="62" name="Group 59"/>
          <p:cNvGrpSpPr/>
          <p:nvPr/>
        </p:nvGrpSpPr>
        <p:grpSpPr>
          <a:xfrm>
            <a:off x="3640201" y="2536011"/>
            <a:ext cx="408057" cy="326262"/>
            <a:chOff x="4817354" y="3259735"/>
            <a:chExt cx="408057" cy="326262"/>
          </a:xfrm>
        </p:grpSpPr>
        <p:sp>
          <p:nvSpPr>
            <p:cNvPr id="63" name="Freeform 62"/>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78" name="Picture 3"/>
          <p:cNvPicPr preferRelativeResize="0">
            <a:picLocks noChangeArrowheads="1"/>
          </p:cNvPicPr>
          <p:nvPr/>
        </p:nvPicPr>
        <p:blipFill>
          <a:blip r:embed="rId3" cstate="print"/>
          <a:srcRect/>
          <a:stretch>
            <a:fillRect/>
          </a:stretch>
        </p:blipFill>
        <p:spPr bwMode="auto">
          <a:xfrm>
            <a:off x="3510083" y="3092133"/>
            <a:ext cx="749808" cy="752475"/>
          </a:xfrm>
          <a:prstGeom prst="rect">
            <a:avLst/>
          </a:prstGeom>
          <a:noFill/>
          <a:ln w="9525">
            <a:noFill/>
            <a:miter lim="800000"/>
            <a:headEnd/>
            <a:tailEnd/>
          </a:ln>
        </p:spPr>
      </p:pic>
      <p:pic>
        <p:nvPicPr>
          <p:cNvPr id="79" name="Picture 3"/>
          <p:cNvPicPr preferRelativeResize="0">
            <a:picLocks noChangeArrowheads="1"/>
          </p:cNvPicPr>
          <p:nvPr/>
        </p:nvPicPr>
        <p:blipFill>
          <a:blip r:embed="rId3" cstate="print"/>
          <a:srcRect/>
          <a:stretch>
            <a:fillRect/>
          </a:stretch>
        </p:blipFill>
        <p:spPr bwMode="auto">
          <a:xfrm>
            <a:off x="2773483" y="2292033"/>
            <a:ext cx="749808" cy="752475"/>
          </a:xfrm>
          <a:prstGeom prst="rect">
            <a:avLst/>
          </a:prstGeom>
          <a:noFill/>
          <a:ln w="9525">
            <a:noFill/>
            <a:miter lim="800000"/>
            <a:headEnd/>
            <a:tailEnd/>
          </a:ln>
        </p:spPr>
      </p:pic>
      <p:pic>
        <p:nvPicPr>
          <p:cNvPr id="80" name="Picture 3"/>
          <p:cNvPicPr preferRelativeResize="0">
            <a:picLocks noChangeArrowheads="1"/>
          </p:cNvPicPr>
          <p:nvPr/>
        </p:nvPicPr>
        <p:blipFill>
          <a:blip r:embed="rId3" cstate="print"/>
          <a:srcRect/>
          <a:stretch>
            <a:fillRect/>
          </a:stretch>
        </p:blipFill>
        <p:spPr bwMode="auto">
          <a:xfrm>
            <a:off x="2049583" y="2279333"/>
            <a:ext cx="749808" cy="752475"/>
          </a:xfrm>
          <a:prstGeom prst="rect">
            <a:avLst/>
          </a:prstGeom>
          <a:noFill/>
          <a:ln w="9525">
            <a:noFill/>
            <a:miter lim="800000"/>
            <a:headEnd/>
            <a:tailEnd/>
          </a:ln>
        </p:spPr>
      </p:pic>
      <p:grpSp>
        <p:nvGrpSpPr>
          <p:cNvPr id="66" name="Group 59"/>
          <p:cNvGrpSpPr/>
          <p:nvPr/>
        </p:nvGrpSpPr>
        <p:grpSpPr>
          <a:xfrm>
            <a:off x="3665601" y="3247211"/>
            <a:ext cx="408057" cy="326262"/>
            <a:chOff x="4817354" y="3259735"/>
            <a:chExt cx="408057" cy="326262"/>
          </a:xfrm>
        </p:grpSpPr>
        <p:sp>
          <p:nvSpPr>
            <p:cNvPr id="67" name="Freeform 6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 name="Group 59"/>
          <p:cNvGrpSpPr/>
          <p:nvPr/>
        </p:nvGrpSpPr>
        <p:grpSpPr>
          <a:xfrm>
            <a:off x="2916301" y="2510611"/>
            <a:ext cx="408057" cy="326262"/>
            <a:chOff x="4817354" y="3259735"/>
            <a:chExt cx="408057" cy="326262"/>
          </a:xfrm>
        </p:grpSpPr>
        <p:sp>
          <p:nvSpPr>
            <p:cNvPr id="71" name="Freeform 70"/>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 name="Group 59"/>
          <p:cNvGrpSpPr/>
          <p:nvPr/>
        </p:nvGrpSpPr>
        <p:grpSpPr>
          <a:xfrm>
            <a:off x="2167001" y="2497911"/>
            <a:ext cx="408057" cy="326262"/>
            <a:chOff x="4817354" y="3259735"/>
            <a:chExt cx="408057" cy="326262"/>
          </a:xfrm>
        </p:grpSpPr>
        <p:sp>
          <p:nvSpPr>
            <p:cNvPr id="75" name="Freeform 74"/>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7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6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79"/>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6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80"/>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70"/>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the next location.</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265301"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18" name="Picture 3"/>
          <p:cNvPicPr>
            <a:picLocks noChangeAspect="1" noChangeArrowheads="1"/>
          </p:cNvPicPr>
          <p:nvPr/>
        </p:nvPicPr>
        <p:blipFill>
          <a:blip r:embed="rId3" cstate="print"/>
          <a:srcRect/>
          <a:stretch>
            <a:fillRect/>
          </a:stretch>
        </p:blipFill>
        <p:spPr bwMode="auto">
          <a:xfrm>
            <a:off x="1265301" y="3799650"/>
            <a:ext cx="771525" cy="752475"/>
          </a:xfrm>
          <a:prstGeom prst="rect">
            <a:avLst/>
          </a:prstGeom>
          <a:noFill/>
          <a:ln w="9525">
            <a:noFill/>
            <a:miter lim="800000"/>
            <a:headEnd/>
            <a:tailEnd/>
          </a:ln>
        </p:spPr>
      </p:pic>
      <p:pic>
        <p:nvPicPr>
          <p:cNvPr id="19" name="Picture 3"/>
          <p:cNvPicPr>
            <a:picLocks noChangeAspect="1" noChangeArrowheads="1"/>
          </p:cNvPicPr>
          <p:nvPr/>
        </p:nvPicPr>
        <p:blipFill>
          <a:blip r:embed="rId3" cstate="print"/>
          <a:srcRect/>
          <a:stretch>
            <a:fillRect/>
          </a:stretch>
        </p:blipFill>
        <p:spPr bwMode="auto">
          <a:xfrm>
            <a:off x="2036826" y="3809175"/>
            <a:ext cx="771525" cy="752475"/>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2808351" y="3799650"/>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3" name="Picture 3"/>
          <p:cNvPicPr>
            <a:picLocks noChangeAspect="1" noChangeArrowheads="1"/>
          </p:cNvPicPr>
          <p:nvPr/>
        </p:nvPicPr>
        <p:blipFill>
          <a:blip r:embed="rId3" cstate="print"/>
          <a:srcRect/>
          <a:stretch>
            <a:fillRect/>
          </a:stretch>
        </p:blipFill>
        <p:spPr bwMode="auto">
          <a:xfrm>
            <a:off x="2808351" y="3056700"/>
            <a:ext cx="771525" cy="752475"/>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2036826" y="3047175"/>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6" name="Picture 3"/>
          <p:cNvPicPr>
            <a:picLocks noChangeAspect="1" noChangeArrowheads="1"/>
          </p:cNvPicPr>
          <p:nvPr/>
        </p:nvPicPr>
        <p:blipFill>
          <a:blip r:embed="rId3" cstate="print"/>
          <a:srcRect/>
          <a:stretch>
            <a:fillRect/>
          </a:stretch>
        </p:blipFill>
        <p:spPr bwMode="auto">
          <a:xfrm>
            <a:off x="1265301" y="4552125"/>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4" name="Picture 3"/>
          <p:cNvPicPr preferRelativeResize="0">
            <a:picLocks noChangeArrowheads="1"/>
          </p:cNvPicPr>
          <p:nvPr/>
        </p:nvPicPr>
        <p:blipFill>
          <a:blip r:embed="rId3" cstate="print"/>
          <a:srcRect/>
          <a:stretch>
            <a:fillRect/>
          </a:stretch>
        </p:blipFill>
        <p:spPr bwMode="auto">
          <a:xfrm>
            <a:off x="6558083" y="3816033"/>
            <a:ext cx="749808" cy="752475"/>
          </a:xfrm>
          <a:prstGeom prst="rect">
            <a:avLst/>
          </a:prstGeom>
          <a:noFill/>
          <a:ln w="9525">
            <a:noFill/>
            <a:miter lim="800000"/>
            <a:headEnd/>
            <a:tailEnd/>
          </a:ln>
        </p:spPr>
      </p:pic>
      <p:pic>
        <p:nvPicPr>
          <p:cNvPr id="45" name="Picture 3"/>
          <p:cNvPicPr preferRelativeResize="0">
            <a:picLocks noChangeArrowheads="1"/>
          </p:cNvPicPr>
          <p:nvPr/>
        </p:nvPicPr>
        <p:blipFill>
          <a:blip r:embed="rId3" cstate="print"/>
          <a:srcRect/>
          <a:stretch>
            <a:fillRect/>
          </a:stretch>
        </p:blipFill>
        <p:spPr bwMode="auto">
          <a:xfrm>
            <a:off x="7311574" y="3816033"/>
            <a:ext cx="749808" cy="752475"/>
          </a:xfrm>
          <a:prstGeom prst="rect">
            <a:avLst/>
          </a:prstGeom>
          <a:noFill/>
          <a:ln w="9525">
            <a:noFill/>
            <a:miter lim="800000"/>
            <a:headEnd/>
            <a:tailEnd/>
          </a:ln>
        </p:spPr>
      </p:pic>
      <p:pic>
        <p:nvPicPr>
          <p:cNvPr id="46" name="Picture 3"/>
          <p:cNvPicPr preferRelativeResize="0">
            <a:picLocks noChangeArrowheads="1"/>
          </p:cNvPicPr>
          <p:nvPr/>
        </p:nvPicPr>
        <p:blipFill>
          <a:blip r:embed="rId3" cstate="print"/>
          <a:srcRect/>
          <a:stretch>
            <a:fillRect/>
          </a:stretch>
        </p:blipFill>
        <p:spPr bwMode="auto">
          <a:xfrm>
            <a:off x="8058715" y="3806508"/>
            <a:ext cx="749808" cy="752475"/>
          </a:xfrm>
          <a:prstGeom prst="rect">
            <a:avLst/>
          </a:prstGeom>
          <a:noFill/>
          <a:ln w="9525">
            <a:noFill/>
            <a:miter lim="800000"/>
            <a:headEnd/>
            <a:tailEnd/>
          </a:ln>
        </p:spPr>
      </p:pic>
      <p:pic>
        <p:nvPicPr>
          <p:cNvPr id="47" name="Picture 3"/>
          <p:cNvPicPr preferRelativeResize="0">
            <a:picLocks noChangeArrowheads="1"/>
          </p:cNvPicPr>
          <p:nvPr/>
        </p:nvPicPr>
        <p:blipFill>
          <a:blip r:embed="rId3" cstate="print"/>
          <a:srcRect/>
          <a:stretch>
            <a:fillRect/>
          </a:stretch>
        </p:blipFill>
        <p:spPr bwMode="auto">
          <a:xfrm>
            <a:off x="8058715" y="3054033"/>
            <a:ext cx="749808" cy="752475"/>
          </a:xfrm>
          <a:prstGeom prst="rect">
            <a:avLst/>
          </a:prstGeom>
          <a:noFill/>
          <a:ln w="9525">
            <a:noFill/>
            <a:miter lim="800000"/>
            <a:headEnd/>
            <a:tailEnd/>
          </a:ln>
        </p:spPr>
      </p:pic>
      <p:pic>
        <p:nvPicPr>
          <p:cNvPr id="48" name="Picture 3"/>
          <p:cNvPicPr preferRelativeResize="0">
            <a:picLocks noChangeArrowheads="1"/>
          </p:cNvPicPr>
          <p:nvPr/>
        </p:nvPicPr>
        <p:blipFill>
          <a:blip r:embed="rId3" cstate="print"/>
          <a:srcRect/>
          <a:stretch>
            <a:fillRect/>
          </a:stretch>
        </p:blipFill>
        <p:spPr bwMode="auto">
          <a:xfrm>
            <a:off x="7311574" y="3063558"/>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pic>
        <p:nvPicPr>
          <p:cNvPr id="53" name="Picture 3"/>
          <p:cNvPicPr preferRelativeResize="0">
            <a:picLocks noChangeArrowheads="1"/>
          </p:cNvPicPr>
          <p:nvPr/>
        </p:nvPicPr>
        <p:blipFill>
          <a:blip r:embed="rId3" cstate="print"/>
          <a:srcRect/>
          <a:stretch>
            <a:fillRect/>
          </a:stretch>
        </p:blipFill>
        <p:spPr bwMode="auto">
          <a:xfrm>
            <a:off x="7299382" y="4558983"/>
            <a:ext cx="749808" cy="752475"/>
          </a:xfrm>
          <a:prstGeom prst="rect">
            <a:avLst/>
          </a:prstGeom>
          <a:noFill/>
          <a:ln w="9525">
            <a:noFill/>
            <a:miter lim="800000"/>
            <a:headEnd/>
            <a:tailEnd/>
          </a:ln>
        </p:spPr>
      </p:pic>
      <p:pic>
        <p:nvPicPr>
          <p:cNvPr id="54" name="Picture 3"/>
          <p:cNvPicPr preferRelativeResize="0">
            <a:picLocks noChangeArrowheads="1"/>
          </p:cNvPicPr>
          <p:nvPr/>
        </p:nvPicPr>
        <p:blipFill>
          <a:blip r:embed="rId3" cstate="print"/>
          <a:srcRect/>
          <a:stretch>
            <a:fillRect/>
          </a:stretch>
        </p:blipFill>
        <p:spPr bwMode="auto">
          <a:xfrm>
            <a:off x="8046523" y="4558983"/>
            <a:ext cx="749808" cy="752475"/>
          </a:xfrm>
          <a:prstGeom prst="rect">
            <a:avLst/>
          </a:prstGeom>
          <a:noFill/>
          <a:ln w="9525">
            <a:noFill/>
            <a:miter lim="800000"/>
            <a:headEnd/>
            <a:tailEnd/>
          </a:ln>
        </p:spPr>
      </p:pic>
      <p:grpSp>
        <p:nvGrpSpPr>
          <p:cNvPr id="3" name="Group 59"/>
          <p:cNvGrpSpPr/>
          <p:nvPr/>
        </p:nvGrpSpPr>
        <p:grpSpPr>
          <a:xfrm>
            <a:off x="2167001" y="2497911"/>
            <a:ext cx="408057" cy="326262"/>
            <a:chOff x="4817354" y="3259735"/>
            <a:chExt cx="408057" cy="326262"/>
          </a:xfrm>
        </p:grpSpPr>
        <p:sp>
          <p:nvSpPr>
            <p:cNvPr id="57" name="Freeform 5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0" name="TextBox 59"/>
          <p:cNvSpPr txBox="1"/>
          <p:nvPr/>
        </p:nvSpPr>
        <p:spPr>
          <a:xfrm>
            <a:off x="5892800" y="1625600"/>
            <a:ext cx="2844800" cy="1477328"/>
          </a:xfrm>
          <a:prstGeom prst="rect">
            <a:avLst/>
          </a:prstGeom>
          <a:noFill/>
        </p:spPr>
        <p:txBody>
          <a:bodyPr wrap="square" rtlCol="0">
            <a:spAutoFit/>
          </a:bodyPr>
          <a:lstStyle/>
          <a:p>
            <a:r>
              <a:rPr lang="en-US" dirty="0" smtClean="0"/>
              <a:t>I still had the robber’s 4-way piece to use, so I wanted to get over to a spot I could use it.  The most obvious spot was here.</a:t>
            </a:r>
            <a:endParaRPr lang="en-US" dirty="0"/>
          </a:p>
        </p:txBody>
      </p:sp>
      <p:sp>
        <p:nvSpPr>
          <p:cNvPr id="61" name="Rectangle 60"/>
          <p:cNvSpPr/>
          <p:nvPr/>
        </p:nvSpPr>
        <p:spPr>
          <a:xfrm>
            <a:off x="2400300" y="47879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5-Point Star 63"/>
          <p:cNvSpPr/>
          <p:nvPr/>
        </p:nvSpPr>
        <p:spPr>
          <a:xfrm>
            <a:off x="7543800" y="2870200"/>
            <a:ext cx="266700" cy="2413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85800" y="3746500"/>
            <a:ext cx="2844800" cy="1200329"/>
          </a:xfrm>
          <a:prstGeom prst="rect">
            <a:avLst/>
          </a:prstGeom>
          <a:noFill/>
        </p:spPr>
        <p:txBody>
          <a:bodyPr wrap="square" rtlCol="0">
            <a:spAutoFit/>
          </a:bodyPr>
          <a:lstStyle/>
          <a:p>
            <a:r>
              <a:rPr lang="en-US" dirty="0" smtClean="0"/>
              <a:t>To get there, I moved the camel to the right and placed the robber’s corner piece.</a:t>
            </a:r>
            <a:endParaRPr lang="en-US" dirty="0"/>
          </a:p>
        </p:txBody>
      </p:sp>
      <p:grpSp>
        <p:nvGrpSpPr>
          <p:cNvPr id="66" name="Group 59"/>
          <p:cNvGrpSpPr/>
          <p:nvPr/>
        </p:nvGrpSpPr>
        <p:grpSpPr>
          <a:xfrm>
            <a:off x="2929001" y="2536011"/>
            <a:ext cx="408057" cy="326262"/>
            <a:chOff x="4817354" y="3259735"/>
            <a:chExt cx="408057" cy="326262"/>
          </a:xfrm>
        </p:grpSpPr>
        <p:sp>
          <p:nvSpPr>
            <p:cNvPr id="67" name="Freeform 6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0" name="Group 59"/>
          <p:cNvGrpSpPr/>
          <p:nvPr/>
        </p:nvGrpSpPr>
        <p:grpSpPr>
          <a:xfrm>
            <a:off x="2967101" y="3234511"/>
            <a:ext cx="408057" cy="326262"/>
            <a:chOff x="4817354" y="3259735"/>
            <a:chExt cx="408057" cy="326262"/>
          </a:xfrm>
        </p:grpSpPr>
        <p:sp>
          <p:nvSpPr>
            <p:cNvPr id="71" name="Freeform 70"/>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 name="Rectangle 73"/>
          <p:cNvSpPr/>
          <p:nvPr/>
        </p:nvSpPr>
        <p:spPr>
          <a:xfrm>
            <a:off x="2959100" y="3467100"/>
            <a:ext cx="10160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5803900" y="3213100"/>
            <a:ext cx="2844800" cy="1200329"/>
          </a:xfrm>
          <a:prstGeom prst="rect">
            <a:avLst/>
          </a:prstGeom>
          <a:noFill/>
        </p:spPr>
        <p:txBody>
          <a:bodyPr wrap="square" rtlCol="0">
            <a:spAutoFit/>
          </a:bodyPr>
          <a:lstStyle/>
          <a:p>
            <a:r>
              <a:rPr lang="en-US" dirty="0" smtClean="0"/>
              <a:t>When I placed the corner piece (without placing a stone) the robber used is last stone as expected.</a:t>
            </a:r>
            <a:endParaRPr lang="en-US" dirty="0"/>
          </a:p>
        </p:txBody>
      </p:sp>
      <p:sp>
        <p:nvSpPr>
          <p:cNvPr id="76" name="TextBox 75"/>
          <p:cNvSpPr txBox="1"/>
          <p:nvPr/>
        </p:nvSpPr>
        <p:spPr>
          <a:xfrm>
            <a:off x="5842000" y="1651000"/>
            <a:ext cx="2844800" cy="1200329"/>
          </a:xfrm>
          <a:prstGeom prst="rect">
            <a:avLst/>
          </a:prstGeom>
          <a:noFill/>
        </p:spPr>
        <p:txBody>
          <a:bodyPr wrap="square" rtlCol="0">
            <a:spAutoFit/>
          </a:bodyPr>
          <a:lstStyle/>
          <a:p>
            <a:r>
              <a:rPr lang="en-US" dirty="0" smtClean="0"/>
              <a:t>Now that I have no white lines blocking my path,  I am free to move to my target location.</a:t>
            </a:r>
            <a:endParaRPr lang="en-US" dirty="0"/>
          </a:p>
        </p:txBody>
      </p:sp>
      <p:grpSp>
        <p:nvGrpSpPr>
          <p:cNvPr id="77" name="Group 59"/>
          <p:cNvGrpSpPr/>
          <p:nvPr/>
        </p:nvGrpSpPr>
        <p:grpSpPr>
          <a:xfrm>
            <a:off x="7437501" y="5558611"/>
            <a:ext cx="408057" cy="326262"/>
            <a:chOff x="4817354" y="3259735"/>
            <a:chExt cx="408057" cy="326262"/>
          </a:xfrm>
        </p:grpSpPr>
        <p:sp>
          <p:nvSpPr>
            <p:cNvPr id="78" name="Freeform 77"/>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par>
                          <p:cTn id="11" fill="hold">
                            <p:stCondLst>
                              <p:cond delay="0"/>
                            </p:stCondLst>
                            <p:childTnLst>
                              <p:par>
                                <p:cTn id="12" presetID="42" presetClass="path" presetSubtype="0" accel="50000" decel="50000" fill="hold" grpId="0" nodeType="afterEffect">
                                  <p:stCondLst>
                                    <p:cond delay="0"/>
                                  </p:stCondLst>
                                  <p:childTnLst>
                                    <p:animMotion origin="layout" path="M -3.33333E-6 -1.11111E-6 L -3.33333E-6 0.29259 " pathEditMode="relative" rAng="0" ptsTypes="AA">
                                      <p:cBhvr>
                                        <p:cTn id="13" dur="2000" fill="hold"/>
                                        <p:tgtEl>
                                          <p:spTgt spid="64"/>
                                        </p:tgtEl>
                                        <p:attrNameLst>
                                          <p:attrName>ppt_x</p:attrName>
                                          <p:attrName>ppt_y</p:attrName>
                                        </p:attrNameLst>
                                      </p:cBhvr>
                                      <p:rCtr x="0" y="146"/>
                                    </p:animMotion>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60"/>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par>
                          <p:cTn id="21" fill="hold">
                            <p:stCondLst>
                              <p:cond delay="0"/>
                            </p:stCondLst>
                            <p:childTnLst>
                              <p:par>
                                <p:cTn id="22" presetID="1" presetClass="exit" presetSubtype="0" fill="hold" nodeType="afterEffect">
                                  <p:stCondLst>
                                    <p:cond delay="0"/>
                                  </p:stCondLst>
                                  <p:childTnLst>
                                    <p:set>
                                      <p:cBhvr>
                                        <p:cTn id="23" dur="1" fill="hold">
                                          <p:stCondLst>
                                            <p:cond delay="0"/>
                                          </p:stCondLst>
                                        </p:cTn>
                                        <p:tgtEl>
                                          <p:spTgt spid="3"/>
                                        </p:tgtEl>
                                        <p:attrNameLst>
                                          <p:attrName>style.visibility</p:attrName>
                                        </p:attrNameLst>
                                      </p:cBhvr>
                                      <p:to>
                                        <p:strVal val="hidden"/>
                                      </p:to>
                                    </p:set>
                                  </p:childTnLst>
                                </p:cTn>
                              </p:par>
                              <p:par>
                                <p:cTn id="24" presetID="1" presetClass="entr" presetSubtype="0"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childTnLst>
                                </p:cTn>
                              </p:par>
                            </p:childTnLst>
                          </p:cTn>
                        </p:par>
                        <p:par>
                          <p:cTn id="26" fill="hold">
                            <p:stCondLst>
                              <p:cond delay="0"/>
                            </p:stCondLst>
                            <p:childTnLst>
                              <p:par>
                                <p:cTn id="27" presetID="1" presetClass="exit" presetSubtype="0" fill="hold" nodeType="afterEffect">
                                  <p:stCondLst>
                                    <p:cond delay="0"/>
                                  </p:stCondLst>
                                  <p:childTnLst>
                                    <p:set>
                                      <p:cBhvr>
                                        <p:cTn id="28" dur="1" fill="hold">
                                          <p:stCondLst>
                                            <p:cond delay="0"/>
                                          </p:stCondLst>
                                        </p:cTn>
                                        <p:tgtEl>
                                          <p:spTgt spid="2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65"/>
                                        </p:tgtEl>
                                        <p:attrNameLst>
                                          <p:attrName>style.visibility</p:attrName>
                                        </p:attrNameLst>
                                      </p:cBhvr>
                                      <p:to>
                                        <p:strVal val="hidden"/>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5"/>
                                        </p:tgtEl>
                                        <p:attrNameLst>
                                          <p:attrName>style.visibility</p:attrName>
                                        </p:attrNameLst>
                                      </p:cBhvr>
                                      <p:to>
                                        <p:strVal val="visible"/>
                                      </p:to>
                                    </p:set>
                                  </p:childTnLst>
                                </p:cTn>
                              </p:par>
                            </p:childTnLst>
                          </p:cTn>
                        </p:par>
                        <p:par>
                          <p:cTn id="36" fill="hold">
                            <p:stCondLst>
                              <p:cond delay="0"/>
                            </p:stCondLst>
                            <p:childTnLst>
                              <p:par>
                                <p:cTn id="37" presetID="1" presetClass="exit" presetSubtype="0" fill="hold" nodeType="afterEffect">
                                  <p:stCondLst>
                                    <p:cond delay="0"/>
                                  </p:stCondLst>
                                  <p:childTnLst>
                                    <p:set>
                                      <p:cBhvr>
                                        <p:cTn id="38" dur="1" fill="hold">
                                          <p:stCondLst>
                                            <p:cond delay="0"/>
                                          </p:stCondLst>
                                        </p:cTn>
                                        <p:tgtEl>
                                          <p:spTgt spid="66"/>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70"/>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7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75"/>
                                        </p:tgtEl>
                                        <p:attrNameLst>
                                          <p:attrName>style.visibility</p:attrName>
                                        </p:attrNameLst>
                                      </p:cBhvr>
                                      <p:to>
                                        <p:strVal val="hidden"/>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nodeType="afterEffect">
                                  <p:stCondLst>
                                    <p:cond delay="0"/>
                                  </p:stCondLst>
                                  <p:childTnLst>
                                    <p:set>
                                      <p:cBhvr>
                                        <p:cTn id="53" dur="1" fill="hold">
                                          <p:stCondLst>
                                            <p:cond delay="0"/>
                                          </p:stCondLst>
                                        </p:cTn>
                                        <p:tgtEl>
                                          <p:spTgt spid="70"/>
                                        </p:tgtEl>
                                        <p:attrNameLst>
                                          <p:attrName>style.visibility</p:attrName>
                                        </p:attrNameLst>
                                      </p:cBhvr>
                                      <p:to>
                                        <p:strVal val="hidden"/>
                                      </p:to>
                                    </p:set>
                                  </p:childTnLst>
                                </p:cTn>
                              </p:par>
                              <p:par>
                                <p:cTn id="54" presetID="1" presetClass="entr" presetSubtype="0" fill="hold" nodeType="withEffect">
                                  <p:stCondLst>
                                    <p:cond delay="0"/>
                                  </p:stCondLst>
                                  <p:childTnLst>
                                    <p:set>
                                      <p:cBhvr>
                                        <p:cTn id="55"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0" grpId="1"/>
      <p:bldP spid="64" grpId="0" animBg="1"/>
      <p:bldP spid="64" grpId="1" animBg="1"/>
      <p:bldP spid="65" grpId="0"/>
      <p:bldP spid="65" grpId="1"/>
      <p:bldP spid="74" grpId="0" animBg="1"/>
      <p:bldP spid="75" grpId="0"/>
      <p:bldP spid="75" grpId="1"/>
      <p:bldP spid="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Oasis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265301"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18" name="Picture 3"/>
          <p:cNvPicPr>
            <a:picLocks noChangeAspect="1" noChangeArrowheads="1"/>
          </p:cNvPicPr>
          <p:nvPr/>
        </p:nvPicPr>
        <p:blipFill>
          <a:blip r:embed="rId3" cstate="print"/>
          <a:srcRect/>
          <a:stretch>
            <a:fillRect/>
          </a:stretch>
        </p:blipFill>
        <p:spPr bwMode="auto">
          <a:xfrm>
            <a:off x="1265301" y="3799650"/>
            <a:ext cx="771525" cy="752475"/>
          </a:xfrm>
          <a:prstGeom prst="rect">
            <a:avLst/>
          </a:prstGeom>
          <a:noFill/>
          <a:ln w="9525">
            <a:noFill/>
            <a:miter lim="800000"/>
            <a:headEnd/>
            <a:tailEnd/>
          </a:ln>
        </p:spPr>
      </p:pic>
      <p:pic>
        <p:nvPicPr>
          <p:cNvPr id="19" name="Picture 3"/>
          <p:cNvPicPr>
            <a:picLocks noChangeAspect="1" noChangeArrowheads="1"/>
          </p:cNvPicPr>
          <p:nvPr/>
        </p:nvPicPr>
        <p:blipFill>
          <a:blip r:embed="rId3" cstate="print"/>
          <a:srcRect/>
          <a:stretch>
            <a:fillRect/>
          </a:stretch>
        </p:blipFill>
        <p:spPr bwMode="auto">
          <a:xfrm>
            <a:off x="2036826" y="3809175"/>
            <a:ext cx="771525" cy="752475"/>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2808351" y="3799650"/>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2036826" y="3047175"/>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6" name="Picture 3"/>
          <p:cNvPicPr>
            <a:picLocks noChangeAspect="1" noChangeArrowheads="1"/>
          </p:cNvPicPr>
          <p:nvPr/>
        </p:nvPicPr>
        <p:blipFill>
          <a:blip r:embed="rId3" cstate="print"/>
          <a:srcRect/>
          <a:stretch>
            <a:fillRect/>
          </a:stretch>
        </p:blipFill>
        <p:spPr bwMode="auto">
          <a:xfrm>
            <a:off x="1265301" y="4552125"/>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4" name="Picture 3"/>
          <p:cNvPicPr preferRelativeResize="0">
            <a:picLocks noChangeArrowheads="1"/>
          </p:cNvPicPr>
          <p:nvPr/>
        </p:nvPicPr>
        <p:blipFill>
          <a:blip r:embed="rId3" cstate="print"/>
          <a:srcRect/>
          <a:stretch>
            <a:fillRect/>
          </a:stretch>
        </p:blipFill>
        <p:spPr bwMode="auto">
          <a:xfrm>
            <a:off x="6558083" y="3816033"/>
            <a:ext cx="749808" cy="752475"/>
          </a:xfrm>
          <a:prstGeom prst="rect">
            <a:avLst/>
          </a:prstGeom>
          <a:noFill/>
          <a:ln w="9525">
            <a:noFill/>
            <a:miter lim="800000"/>
            <a:headEnd/>
            <a:tailEnd/>
          </a:ln>
        </p:spPr>
      </p:pic>
      <p:pic>
        <p:nvPicPr>
          <p:cNvPr id="45" name="Picture 3"/>
          <p:cNvPicPr preferRelativeResize="0">
            <a:picLocks noChangeArrowheads="1"/>
          </p:cNvPicPr>
          <p:nvPr/>
        </p:nvPicPr>
        <p:blipFill>
          <a:blip r:embed="rId3" cstate="print"/>
          <a:srcRect/>
          <a:stretch>
            <a:fillRect/>
          </a:stretch>
        </p:blipFill>
        <p:spPr bwMode="auto">
          <a:xfrm>
            <a:off x="7311574" y="3816033"/>
            <a:ext cx="749808" cy="752475"/>
          </a:xfrm>
          <a:prstGeom prst="rect">
            <a:avLst/>
          </a:prstGeom>
          <a:noFill/>
          <a:ln w="9525">
            <a:noFill/>
            <a:miter lim="800000"/>
            <a:headEnd/>
            <a:tailEnd/>
          </a:ln>
        </p:spPr>
      </p:pic>
      <p:pic>
        <p:nvPicPr>
          <p:cNvPr id="46" name="Picture 3"/>
          <p:cNvPicPr preferRelativeResize="0">
            <a:picLocks noChangeArrowheads="1"/>
          </p:cNvPicPr>
          <p:nvPr/>
        </p:nvPicPr>
        <p:blipFill>
          <a:blip r:embed="rId3" cstate="print"/>
          <a:srcRect/>
          <a:stretch>
            <a:fillRect/>
          </a:stretch>
        </p:blipFill>
        <p:spPr bwMode="auto">
          <a:xfrm>
            <a:off x="8058715" y="3806508"/>
            <a:ext cx="749808" cy="752475"/>
          </a:xfrm>
          <a:prstGeom prst="rect">
            <a:avLst/>
          </a:prstGeom>
          <a:noFill/>
          <a:ln w="9525">
            <a:noFill/>
            <a:miter lim="800000"/>
            <a:headEnd/>
            <a:tailEnd/>
          </a:ln>
        </p:spPr>
      </p:pic>
      <p:pic>
        <p:nvPicPr>
          <p:cNvPr id="48" name="Picture 3"/>
          <p:cNvPicPr preferRelativeResize="0">
            <a:picLocks noChangeArrowheads="1"/>
          </p:cNvPicPr>
          <p:nvPr/>
        </p:nvPicPr>
        <p:blipFill>
          <a:blip r:embed="rId3" cstate="print"/>
          <a:srcRect/>
          <a:stretch>
            <a:fillRect/>
          </a:stretch>
        </p:blipFill>
        <p:spPr bwMode="auto">
          <a:xfrm>
            <a:off x="7311574" y="3063558"/>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pic>
        <p:nvPicPr>
          <p:cNvPr id="54" name="Picture 3"/>
          <p:cNvPicPr preferRelativeResize="0">
            <a:picLocks noChangeArrowheads="1"/>
          </p:cNvPicPr>
          <p:nvPr/>
        </p:nvPicPr>
        <p:blipFill>
          <a:blip r:embed="rId3" cstate="print"/>
          <a:srcRect/>
          <a:stretch>
            <a:fillRect/>
          </a:stretch>
        </p:blipFill>
        <p:spPr bwMode="auto">
          <a:xfrm>
            <a:off x="8046523" y="4558983"/>
            <a:ext cx="749808" cy="752475"/>
          </a:xfrm>
          <a:prstGeom prst="rect">
            <a:avLst/>
          </a:prstGeom>
          <a:noFill/>
          <a:ln w="9525">
            <a:noFill/>
            <a:miter lim="800000"/>
            <a:headEnd/>
            <a:tailEnd/>
          </a:ln>
        </p:spPr>
      </p:pic>
      <p:sp>
        <p:nvSpPr>
          <p:cNvPr id="60" name="Rectangle 59"/>
          <p:cNvSpPr/>
          <p:nvPr/>
        </p:nvSpPr>
        <p:spPr>
          <a:xfrm>
            <a:off x="2959100" y="3467100"/>
            <a:ext cx="10160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400300" y="47879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842000" y="1574800"/>
            <a:ext cx="2908300" cy="1200329"/>
          </a:xfrm>
          <a:prstGeom prst="rect">
            <a:avLst/>
          </a:prstGeom>
          <a:noFill/>
        </p:spPr>
        <p:txBody>
          <a:bodyPr wrap="square" rtlCol="0">
            <a:spAutoFit/>
          </a:bodyPr>
          <a:lstStyle/>
          <a:p>
            <a:r>
              <a:rPr lang="en-US" dirty="0" smtClean="0"/>
              <a:t>When I place the robber’s 4-way piece, he moves his highest piece and places it on the 4-way.  </a:t>
            </a:r>
            <a:endParaRPr lang="en-US" dirty="0"/>
          </a:p>
        </p:txBody>
      </p:sp>
      <p:grpSp>
        <p:nvGrpSpPr>
          <p:cNvPr id="63" name="Group 59"/>
          <p:cNvGrpSpPr/>
          <p:nvPr/>
        </p:nvGrpSpPr>
        <p:grpSpPr>
          <a:xfrm>
            <a:off x="7437501" y="4809311"/>
            <a:ext cx="408057" cy="326262"/>
            <a:chOff x="4817354" y="3259735"/>
            <a:chExt cx="408057" cy="326262"/>
          </a:xfrm>
        </p:grpSpPr>
        <p:sp>
          <p:nvSpPr>
            <p:cNvPr id="64" name="Freeform 63"/>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Group 59"/>
          <p:cNvGrpSpPr/>
          <p:nvPr/>
        </p:nvGrpSpPr>
        <p:grpSpPr>
          <a:xfrm>
            <a:off x="7450201" y="5558611"/>
            <a:ext cx="408057" cy="326262"/>
            <a:chOff x="4817354" y="3259735"/>
            <a:chExt cx="408057" cy="326262"/>
          </a:xfrm>
        </p:grpSpPr>
        <p:sp>
          <p:nvSpPr>
            <p:cNvPr id="68" name="Freeform 67"/>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 name="Group 59"/>
          <p:cNvGrpSpPr/>
          <p:nvPr/>
        </p:nvGrpSpPr>
        <p:grpSpPr>
          <a:xfrm>
            <a:off x="8174101" y="4771211"/>
            <a:ext cx="408057" cy="326262"/>
            <a:chOff x="4817354" y="3259735"/>
            <a:chExt cx="408057" cy="326262"/>
          </a:xfrm>
        </p:grpSpPr>
        <p:sp>
          <p:nvSpPr>
            <p:cNvPr id="72" name="Freeform 71"/>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 name="Group 59"/>
          <p:cNvGrpSpPr/>
          <p:nvPr/>
        </p:nvGrpSpPr>
        <p:grpSpPr>
          <a:xfrm>
            <a:off x="7399401" y="4098111"/>
            <a:ext cx="408057" cy="326262"/>
            <a:chOff x="4817354" y="3259735"/>
            <a:chExt cx="408057" cy="326262"/>
          </a:xfrm>
        </p:grpSpPr>
        <p:sp>
          <p:nvSpPr>
            <p:cNvPr id="80" name="Freeform 79"/>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3" name="TextBox 82"/>
          <p:cNvSpPr txBox="1"/>
          <p:nvPr/>
        </p:nvSpPr>
        <p:spPr>
          <a:xfrm>
            <a:off x="5930900" y="1562100"/>
            <a:ext cx="2908300" cy="1754326"/>
          </a:xfrm>
          <a:prstGeom prst="rect">
            <a:avLst/>
          </a:prstGeom>
          <a:noFill/>
        </p:spPr>
        <p:txBody>
          <a:bodyPr wrap="square" rtlCol="0">
            <a:spAutoFit/>
          </a:bodyPr>
          <a:lstStyle/>
          <a:p>
            <a:r>
              <a:rPr lang="en-US" dirty="0" smtClean="0"/>
              <a:t>Now that my oasis is nearly complete, it is time to move the robber’s stone off of my land.  I do this by laying down a distraction tile just above my oasis.</a:t>
            </a:r>
            <a:endParaRPr lang="en-US" dirty="0"/>
          </a:p>
        </p:txBody>
      </p:sp>
      <p:sp>
        <p:nvSpPr>
          <p:cNvPr id="84" name="Rectangle 83"/>
          <p:cNvSpPr/>
          <p:nvPr/>
        </p:nvSpPr>
        <p:spPr>
          <a:xfrm>
            <a:off x="7340600" y="33782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6083300" y="1714500"/>
            <a:ext cx="2908300" cy="1200329"/>
          </a:xfrm>
          <a:prstGeom prst="rect">
            <a:avLst/>
          </a:prstGeom>
          <a:noFill/>
        </p:spPr>
        <p:txBody>
          <a:bodyPr wrap="square" rtlCol="0">
            <a:spAutoFit/>
          </a:bodyPr>
          <a:lstStyle/>
          <a:p>
            <a:r>
              <a:rPr lang="en-US" dirty="0" smtClean="0"/>
              <a:t>The 2</a:t>
            </a:r>
            <a:r>
              <a:rPr lang="en-US" baseline="30000" dirty="0" smtClean="0"/>
              <a:t>nd</a:t>
            </a:r>
            <a:r>
              <a:rPr lang="en-US" dirty="0" smtClean="0"/>
              <a:t> oasis is now completed and the robber didn’t get any stones this time.</a:t>
            </a:r>
            <a:endParaRPr lang="en-US" dirty="0"/>
          </a:p>
        </p:txBody>
      </p:sp>
      <p:grpSp>
        <p:nvGrpSpPr>
          <p:cNvPr id="86" name="Group 59"/>
          <p:cNvGrpSpPr/>
          <p:nvPr/>
        </p:nvGrpSpPr>
        <p:grpSpPr>
          <a:xfrm>
            <a:off x="7399401" y="4110811"/>
            <a:ext cx="408057" cy="326262"/>
            <a:chOff x="4817354" y="3259735"/>
            <a:chExt cx="408057" cy="326262"/>
          </a:xfrm>
        </p:grpSpPr>
        <p:sp>
          <p:nvSpPr>
            <p:cNvPr id="87" name="Freeform 8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3"/>
                                        </p:tgtEl>
                                        <p:attrNameLst>
                                          <p:attrName>style.visibility</p:attrName>
                                        </p:attrNameLst>
                                      </p:cBhvr>
                                      <p:to>
                                        <p:strVal val="visible"/>
                                      </p:to>
                                    </p:set>
                                  </p:childTnLst>
                                </p:cTn>
                              </p:par>
                              <p:par>
                                <p:cTn id="10" presetID="1" presetClass="exit" presetSubtype="0" fill="hold" nodeType="withEffect">
                                  <p:stCondLst>
                                    <p:cond delay="0"/>
                                  </p:stCondLst>
                                  <p:childTnLst>
                                    <p:set>
                                      <p:cBhvr>
                                        <p:cTn id="11" dur="1" fill="hold">
                                          <p:stCondLst>
                                            <p:cond delay="0"/>
                                          </p:stCondLst>
                                        </p:cTn>
                                        <p:tgtEl>
                                          <p:spTgt spid="67"/>
                                        </p:tgtEl>
                                        <p:attrNameLst>
                                          <p:attrName>style.visibility</p:attrName>
                                        </p:attrNameLst>
                                      </p:cBhvr>
                                      <p:to>
                                        <p:strVal val="hidden"/>
                                      </p:to>
                                    </p:set>
                                  </p:childTnLst>
                                </p:cTn>
                              </p:par>
                            </p:childTnLst>
                          </p:cTn>
                        </p:par>
                        <p:par>
                          <p:cTn id="12" fill="hold">
                            <p:stCondLst>
                              <p:cond delay="0"/>
                            </p:stCondLst>
                            <p:childTnLst>
                              <p:par>
                                <p:cTn id="13" presetID="63" presetClass="path" presetSubtype="0" accel="50000" decel="50000" fill="hold" grpId="0" nodeType="afterEffect">
                                  <p:stCondLst>
                                    <p:cond delay="0"/>
                                  </p:stCondLst>
                                  <p:childTnLst>
                                    <p:animMotion origin="layout" path="M 1.11111E-6 -2.22222E-6 L 0.55139 0.01111 " pathEditMode="relative" rAng="0" ptsTypes="AA">
                                      <p:cBhvr>
                                        <p:cTn id="14" dur="2000" fill="hold"/>
                                        <p:tgtEl>
                                          <p:spTgt spid="61"/>
                                        </p:tgtEl>
                                        <p:attrNameLst>
                                          <p:attrName>ppt_x</p:attrName>
                                          <p:attrName>ppt_y</p:attrName>
                                        </p:attrNameLst>
                                      </p:cBhvr>
                                      <p:rCtr x="276" y="6"/>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62"/>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54"/>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71"/>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6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3"/>
                                        </p:tgtEl>
                                        <p:attrNameLst>
                                          <p:attrName>style.visibility</p:attrName>
                                        </p:attrNameLst>
                                      </p:cBhvr>
                                      <p:to>
                                        <p:strVal val="visible"/>
                                      </p:to>
                                    </p:set>
                                  </p:childTnLst>
                                </p:cTn>
                              </p:par>
                              <p:par>
                                <p:cTn id="30" presetID="1" presetClass="exit" presetSubtype="0" fill="hold" nodeType="withEffect">
                                  <p:stCondLst>
                                    <p:cond delay="0"/>
                                  </p:stCondLst>
                                  <p:childTnLst>
                                    <p:set>
                                      <p:cBhvr>
                                        <p:cTn id="31" dur="1" fill="hold">
                                          <p:stCondLst>
                                            <p:cond delay="0"/>
                                          </p:stCondLst>
                                        </p:cTn>
                                        <p:tgtEl>
                                          <p:spTgt spid="71"/>
                                        </p:tgtEl>
                                        <p:attrNameLst>
                                          <p:attrName>style.visibility</p:attrName>
                                        </p:attrNameLst>
                                      </p:cBhvr>
                                      <p:to>
                                        <p:strVal val="hidden"/>
                                      </p:to>
                                    </p:set>
                                  </p:childTnLst>
                                </p:cTn>
                              </p:par>
                            </p:childTnLst>
                          </p:cTn>
                        </p:par>
                        <p:par>
                          <p:cTn id="32" fill="hold">
                            <p:stCondLst>
                              <p:cond delay="0"/>
                            </p:stCondLst>
                            <p:childTnLst>
                              <p:par>
                                <p:cTn id="33" presetID="1" presetClass="exit" presetSubtype="0" fill="hold" nodeType="afterEffect">
                                  <p:stCondLst>
                                    <p:cond delay="0"/>
                                  </p:stCondLst>
                                  <p:childTnLst>
                                    <p:set>
                                      <p:cBhvr>
                                        <p:cTn id="34" dur="1" fill="hold">
                                          <p:stCondLst>
                                            <p:cond delay="0"/>
                                          </p:stCondLst>
                                        </p:cTn>
                                        <p:tgtEl>
                                          <p:spTgt spid="45"/>
                                        </p:tgtEl>
                                        <p:attrNameLst>
                                          <p:attrName>style.visibility</p:attrName>
                                        </p:attrNameLst>
                                      </p:cBhvr>
                                      <p:to>
                                        <p:strVal val="hidden"/>
                                      </p:to>
                                    </p:set>
                                  </p:childTnLst>
                                </p:cTn>
                              </p:par>
                            </p:childTnLst>
                          </p:cTn>
                        </p:par>
                        <p:par>
                          <p:cTn id="35" fill="hold">
                            <p:stCondLst>
                              <p:cond delay="0"/>
                            </p:stCondLst>
                            <p:childTnLst>
                              <p:par>
                                <p:cTn id="36" presetID="0" presetClass="path" presetSubtype="0" accel="50000" decel="50000" fill="hold" nodeType="afterEffect">
                                  <p:stCondLst>
                                    <p:cond delay="0"/>
                                  </p:stCondLst>
                                  <p:childTnLst>
                                    <p:animMotion origin="layout" path="M -8.33333E-7 2.22222E-6 L -8.33333E-7 -0.11667 " pathEditMode="relative" ptsTypes="AA">
                                      <p:cBhvr>
                                        <p:cTn id="37" dur="2000" fill="hold"/>
                                        <p:tgtEl>
                                          <p:spTgt spid="63"/>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3"/>
                                        </p:tgtEl>
                                        <p:attrNameLst>
                                          <p:attrName>style.visibility</p:attrName>
                                        </p:attrNameLst>
                                      </p:cBhvr>
                                      <p:to>
                                        <p:strVal val="visible"/>
                                      </p:to>
                                    </p:set>
                                  </p:childTnLst>
                                </p:cTn>
                              </p:par>
                            </p:childTnLst>
                          </p:cTn>
                        </p:par>
                        <p:par>
                          <p:cTn id="42" fill="hold">
                            <p:stCondLst>
                              <p:cond delay="0"/>
                            </p:stCondLst>
                            <p:childTnLst>
                              <p:par>
                                <p:cTn id="43" presetID="1" presetClass="exit" presetSubtype="0" fill="hold" nodeType="afterEffect">
                                  <p:stCondLst>
                                    <p:cond delay="0"/>
                                  </p:stCondLst>
                                  <p:childTnLst>
                                    <p:set>
                                      <p:cBhvr>
                                        <p:cTn id="44" dur="1" fill="hold">
                                          <p:stCondLst>
                                            <p:cond delay="0"/>
                                          </p:stCondLst>
                                        </p:cTn>
                                        <p:tgtEl>
                                          <p:spTgt spid="48"/>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63"/>
                                        </p:tgtEl>
                                        <p:attrNameLst>
                                          <p:attrName>style.visibility</p:attrName>
                                        </p:attrNameLst>
                                      </p:cBhvr>
                                      <p:to>
                                        <p:strVal val="hidden"/>
                                      </p:to>
                                    </p:set>
                                  </p:childTnLst>
                                </p:cTn>
                              </p:par>
                            </p:childTnLst>
                          </p:cTn>
                        </p:par>
                        <p:par>
                          <p:cTn id="47" fill="hold">
                            <p:stCondLst>
                              <p:cond delay="0"/>
                            </p:stCondLst>
                            <p:childTnLst>
                              <p:par>
                                <p:cTn id="48" presetID="1" presetClass="entr" presetSubtype="0" fill="hold" nodeType="afterEffect">
                                  <p:stCondLst>
                                    <p:cond delay="0"/>
                                  </p:stCondLst>
                                  <p:childTnLst>
                                    <p:set>
                                      <p:cBhvr>
                                        <p:cTn id="49" dur="1" fill="hold">
                                          <p:stCondLst>
                                            <p:cond delay="0"/>
                                          </p:stCondLst>
                                        </p:cTn>
                                        <p:tgtEl>
                                          <p:spTgt spid="79"/>
                                        </p:tgtEl>
                                        <p:attrNameLst>
                                          <p:attrName>style.visibility</p:attrName>
                                        </p:attrNameLst>
                                      </p:cBhvr>
                                      <p:to>
                                        <p:strVal val="visible"/>
                                      </p:to>
                                    </p:set>
                                  </p:childTnLst>
                                </p:cTn>
                              </p:par>
                            </p:childTnLst>
                          </p:cTn>
                        </p:par>
                        <p:par>
                          <p:cTn id="50" fill="hold">
                            <p:stCondLst>
                              <p:cond delay="0"/>
                            </p:stCondLst>
                            <p:childTnLst>
                              <p:par>
                                <p:cTn id="51" presetID="0" presetClass="path" presetSubtype="0" accel="50000" decel="50000" fill="hold" nodeType="afterEffect">
                                  <p:stCondLst>
                                    <p:cond delay="0"/>
                                  </p:stCondLst>
                                  <p:childTnLst>
                                    <p:animMotion origin="layout" path="M -8.33333E-7 2.22222E-6 L -8.33333E-7 -0.11667 " pathEditMode="relative" ptsTypes="AA">
                                      <p:cBhvr>
                                        <p:cTn id="52" dur="2000" fill="hold"/>
                                        <p:tgtEl>
                                          <p:spTgt spid="79"/>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83"/>
                                        </p:tgtEl>
                                        <p:attrNameLst>
                                          <p:attrName>style.visibility</p:attrName>
                                        </p:attrNameLst>
                                      </p:cBhvr>
                                      <p:to>
                                        <p:strVal val="hidden"/>
                                      </p:to>
                                    </p:set>
                                  </p:childTnLst>
                                </p:cTn>
                              </p:par>
                            </p:childTnLst>
                          </p:cTn>
                        </p:par>
                        <p:par>
                          <p:cTn id="57" fill="hold">
                            <p:stCondLst>
                              <p:cond delay="0"/>
                            </p:stCondLst>
                            <p:childTnLst>
                              <p:par>
                                <p:cTn id="58" presetID="1" presetClass="exit" presetSubtype="0" fill="hold" grpId="1" nodeType="afterEffect">
                                  <p:stCondLst>
                                    <p:cond delay="0"/>
                                  </p:stCondLst>
                                  <p:childTnLst>
                                    <p:set>
                                      <p:cBhvr>
                                        <p:cTn id="59" dur="1" fill="hold">
                                          <p:stCondLst>
                                            <p:cond delay="0"/>
                                          </p:stCondLst>
                                        </p:cTn>
                                        <p:tgtEl>
                                          <p:spTgt spid="61"/>
                                        </p:tgtEl>
                                        <p:attrNameLst>
                                          <p:attrName>style.visibility</p:attrName>
                                        </p:attrNameLst>
                                      </p:cBhvr>
                                      <p:to>
                                        <p:strVal val="hidden"/>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79"/>
                                        </p:tgtEl>
                                        <p:attrNameLst>
                                          <p:attrName>style.visibility</p:attrName>
                                        </p:attrNameLst>
                                      </p:cBhvr>
                                      <p:to>
                                        <p:strVal val="hidden"/>
                                      </p:to>
                                    </p:set>
                                  </p:childTnLst>
                                </p:cTn>
                              </p:par>
                            </p:childTnLst>
                          </p:cTn>
                        </p:par>
                        <p:par>
                          <p:cTn id="67" fill="hold">
                            <p:stCondLst>
                              <p:cond delay="0"/>
                            </p:stCondLst>
                            <p:childTnLst>
                              <p:par>
                                <p:cTn id="68" presetID="1" presetClass="entr" presetSubtype="0" fill="hold" nodeType="afterEffect">
                                  <p:stCondLst>
                                    <p:cond delay="0"/>
                                  </p:stCondLst>
                                  <p:childTnLst>
                                    <p:set>
                                      <p:cBhvr>
                                        <p:cTn id="69" dur="1" fill="hold">
                                          <p:stCondLst>
                                            <p:cond delay="0"/>
                                          </p:stCondLst>
                                        </p:cTn>
                                        <p:tgtEl>
                                          <p:spTgt spid="86"/>
                                        </p:tgtEl>
                                        <p:attrNameLst>
                                          <p:attrName>style.visibility</p:attrName>
                                        </p:attrNameLst>
                                      </p:cBhvr>
                                      <p:to>
                                        <p:strVal val="visible"/>
                                      </p:to>
                                    </p:set>
                                  </p:childTnLst>
                                </p:cTn>
                              </p:par>
                            </p:childTnLst>
                          </p:cTn>
                        </p:par>
                        <p:par>
                          <p:cTn id="70" fill="hold">
                            <p:stCondLst>
                              <p:cond delay="0"/>
                            </p:stCondLst>
                            <p:childTnLst>
                              <p:par>
                                <p:cTn id="71" presetID="0" presetClass="path" presetSubtype="0" accel="50000" decel="50000" fill="hold" nodeType="afterEffect">
                                  <p:stCondLst>
                                    <p:cond delay="0"/>
                                  </p:stCondLst>
                                  <p:childTnLst>
                                    <p:animMotion origin="layout" path="M 2.77778E-7 -4.07407E-6 L 0.08334 -4.07407E-6 " pathEditMode="relative" ptsTypes="AA">
                                      <p:cBhvr>
                                        <p:cTn id="72" dur="2000" fill="hold"/>
                                        <p:tgtEl>
                                          <p:spTgt spid="86"/>
                                        </p:tgtEl>
                                        <p:attrNameLst>
                                          <p:attrName>ppt_x</p:attrName>
                                          <p:attrName>ppt_y</p:attrName>
                                        </p:attrNameLst>
                                      </p:cBhvr>
                                    </p:animMotion>
                                  </p:childTnLst>
                                </p:cTn>
                              </p:par>
                            </p:childTnLst>
                          </p:cTn>
                        </p:par>
                        <p:par>
                          <p:cTn id="73" fill="hold">
                            <p:stCondLst>
                              <p:cond delay="2000"/>
                            </p:stCondLst>
                            <p:childTnLst>
                              <p:par>
                                <p:cTn id="74" presetID="1" presetClass="exit" presetSubtype="0" fill="hold" nodeType="afterEffect">
                                  <p:stCondLst>
                                    <p:cond delay="0"/>
                                  </p:stCondLst>
                                  <p:childTnLst>
                                    <p:set>
                                      <p:cBhvr>
                                        <p:cTn id="75" dur="1" fill="hold">
                                          <p:stCondLst>
                                            <p:cond delay="0"/>
                                          </p:stCondLst>
                                        </p:cTn>
                                        <p:tgtEl>
                                          <p:spTgt spid="46"/>
                                        </p:tgtEl>
                                        <p:attrNameLst>
                                          <p:attrName>style.visibility</p:attrName>
                                        </p:attrNameLst>
                                      </p:cBhvr>
                                      <p:to>
                                        <p:strVal val="hidden"/>
                                      </p:to>
                                    </p:set>
                                  </p:childTnLst>
                                </p:cTn>
                              </p:par>
                            </p:childTnLst>
                          </p:cTn>
                        </p:par>
                        <p:par>
                          <p:cTn id="76" fill="hold">
                            <p:stCondLst>
                              <p:cond delay="2000"/>
                            </p:stCondLst>
                            <p:childTnLst>
                              <p:par>
                                <p:cTn id="77" presetID="1" presetClass="entr" presetSubtype="0" fill="hold" grpId="0" nodeType="afterEffect">
                                  <p:stCondLst>
                                    <p:cond delay="0"/>
                                  </p:stCondLst>
                                  <p:childTnLst>
                                    <p:set>
                                      <p:cBhvr>
                                        <p:cTn id="78" dur="1" fill="hold">
                                          <p:stCondLst>
                                            <p:cond delay="0"/>
                                          </p:stCondLst>
                                        </p:cTn>
                                        <p:tgtEl>
                                          <p:spTgt spid="85"/>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1" grpId="1" animBg="1"/>
      <p:bldP spid="62" grpId="0"/>
      <p:bldP spid="62" grpId="1"/>
      <p:bldP spid="83" grpId="0"/>
      <p:bldP spid="83" grpId="1"/>
      <p:bldP spid="84" grpId="0" animBg="1"/>
      <p:bldP spid="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Oasis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265301"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18" name="Picture 3"/>
          <p:cNvPicPr>
            <a:picLocks noChangeAspect="1" noChangeArrowheads="1"/>
          </p:cNvPicPr>
          <p:nvPr/>
        </p:nvPicPr>
        <p:blipFill>
          <a:blip r:embed="rId3" cstate="print"/>
          <a:srcRect/>
          <a:stretch>
            <a:fillRect/>
          </a:stretch>
        </p:blipFill>
        <p:spPr bwMode="auto">
          <a:xfrm>
            <a:off x="1265301" y="3799650"/>
            <a:ext cx="771525" cy="752475"/>
          </a:xfrm>
          <a:prstGeom prst="rect">
            <a:avLst/>
          </a:prstGeom>
          <a:noFill/>
          <a:ln w="9525">
            <a:noFill/>
            <a:miter lim="800000"/>
            <a:headEnd/>
            <a:tailEnd/>
          </a:ln>
        </p:spPr>
      </p:pic>
      <p:pic>
        <p:nvPicPr>
          <p:cNvPr id="19" name="Picture 3"/>
          <p:cNvPicPr>
            <a:picLocks noChangeAspect="1" noChangeArrowheads="1"/>
          </p:cNvPicPr>
          <p:nvPr/>
        </p:nvPicPr>
        <p:blipFill>
          <a:blip r:embed="rId3" cstate="print"/>
          <a:srcRect/>
          <a:stretch>
            <a:fillRect/>
          </a:stretch>
        </p:blipFill>
        <p:spPr bwMode="auto">
          <a:xfrm>
            <a:off x="2036826" y="3809175"/>
            <a:ext cx="771525" cy="752475"/>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2808351" y="3799650"/>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2036826" y="3047175"/>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6" name="Picture 3"/>
          <p:cNvPicPr>
            <a:picLocks noChangeAspect="1" noChangeArrowheads="1"/>
          </p:cNvPicPr>
          <p:nvPr/>
        </p:nvPicPr>
        <p:blipFill>
          <a:blip r:embed="rId3" cstate="print"/>
          <a:srcRect/>
          <a:stretch>
            <a:fillRect/>
          </a:stretch>
        </p:blipFill>
        <p:spPr bwMode="auto">
          <a:xfrm>
            <a:off x="1265301" y="4552125"/>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4" name="Picture 3"/>
          <p:cNvPicPr preferRelativeResize="0">
            <a:picLocks noChangeArrowheads="1"/>
          </p:cNvPicPr>
          <p:nvPr/>
        </p:nvPicPr>
        <p:blipFill>
          <a:blip r:embed="rId3" cstate="print"/>
          <a:srcRect/>
          <a:stretch>
            <a:fillRect/>
          </a:stretch>
        </p:blipFill>
        <p:spPr bwMode="auto">
          <a:xfrm>
            <a:off x="6558083" y="3816033"/>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sp>
        <p:nvSpPr>
          <p:cNvPr id="60" name="Rectangle 59"/>
          <p:cNvSpPr/>
          <p:nvPr/>
        </p:nvSpPr>
        <p:spPr>
          <a:xfrm>
            <a:off x="2959100" y="3467100"/>
            <a:ext cx="10160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842000" y="1574800"/>
            <a:ext cx="2908300" cy="2031325"/>
          </a:xfrm>
          <a:prstGeom prst="rect">
            <a:avLst/>
          </a:prstGeom>
          <a:noFill/>
        </p:spPr>
        <p:txBody>
          <a:bodyPr wrap="square" rtlCol="0">
            <a:spAutoFit/>
          </a:bodyPr>
          <a:lstStyle/>
          <a:p>
            <a:r>
              <a:rPr lang="en-US" dirty="0" smtClean="0"/>
              <a:t>From this point on, it was much the same as the second oasis.  Once all stones are placed on areas you don’t need, the robber will only move the                largest stone.</a:t>
            </a:r>
            <a:endParaRPr lang="en-US" dirty="0"/>
          </a:p>
        </p:txBody>
      </p:sp>
      <p:sp>
        <p:nvSpPr>
          <p:cNvPr id="84" name="Rectangle 83"/>
          <p:cNvSpPr/>
          <p:nvPr/>
        </p:nvSpPr>
        <p:spPr>
          <a:xfrm>
            <a:off x="7353300" y="33528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a:off x="8224901" y="4021911"/>
            <a:ext cx="408057" cy="326262"/>
            <a:chOff x="4817354" y="3259735"/>
            <a:chExt cx="408057" cy="326262"/>
          </a:xfrm>
        </p:grpSpPr>
        <p:sp>
          <p:nvSpPr>
            <p:cNvPr id="75" name="Freeform 74"/>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 name="Group 77"/>
          <p:cNvGrpSpPr/>
          <p:nvPr/>
        </p:nvGrpSpPr>
        <p:grpSpPr>
          <a:xfrm>
            <a:off x="7424801" y="4034611"/>
            <a:ext cx="408057" cy="326262"/>
            <a:chOff x="4817354" y="3259735"/>
            <a:chExt cx="408057" cy="326262"/>
          </a:xfrm>
        </p:grpSpPr>
        <p:sp>
          <p:nvSpPr>
            <p:cNvPr id="79" name="Freeform 78"/>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1" name="Group 90"/>
          <p:cNvGrpSpPr/>
          <p:nvPr/>
        </p:nvGrpSpPr>
        <p:grpSpPr>
          <a:xfrm>
            <a:off x="6688201" y="4034611"/>
            <a:ext cx="408057" cy="326262"/>
            <a:chOff x="4817354" y="3259735"/>
            <a:chExt cx="408057" cy="326262"/>
          </a:xfrm>
        </p:grpSpPr>
        <p:sp>
          <p:nvSpPr>
            <p:cNvPr id="92" name="Freeform 91"/>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2"/>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5" name="Group 94"/>
          <p:cNvGrpSpPr/>
          <p:nvPr/>
        </p:nvGrpSpPr>
        <p:grpSpPr>
          <a:xfrm>
            <a:off x="1392301" y="4771211"/>
            <a:ext cx="408057" cy="326262"/>
            <a:chOff x="4817354" y="3259735"/>
            <a:chExt cx="408057" cy="326262"/>
          </a:xfrm>
        </p:grpSpPr>
        <p:sp>
          <p:nvSpPr>
            <p:cNvPr id="96" name="Freeform 95"/>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 name="Group 98"/>
          <p:cNvGrpSpPr/>
          <p:nvPr/>
        </p:nvGrpSpPr>
        <p:grpSpPr>
          <a:xfrm>
            <a:off x="1392301" y="3996511"/>
            <a:ext cx="408057" cy="326262"/>
            <a:chOff x="4817354" y="3259735"/>
            <a:chExt cx="408057" cy="326262"/>
          </a:xfrm>
        </p:grpSpPr>
        <p:sp>
          <p:nvSpPr>
            <p:cNvPr id="100" name="Freeform 99"/>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100"/>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 name="Group 102"/>
          <p:cNvGrpSpPr/>
          <p:nvPr/>
        </p:nvGrpSpPr>
        <p:grpSpPr>
          <a:xfrm>
            <a:off x="2103501" y="3983811"/>
            <a:ext cx="408057" cy="326262"/>
            <a:chOff x="4817354" y="3259735"/>
            <a:chExt cx="408057" cy="326262"/>
          </a:xfrm>
        </p:grpSpPr>
        <p:sp>
          <p:nvSpPr>
            <p:cNvPr id="104" name="Freeform 103"/>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7" name="Rectangle 106"/>
          <p:cNvSpPr/>
          <p:nvPr/>
        </p:nvSpPr>
        <p:spPr>
          <a:xfrm>
            <a:off x="1333500" y="49403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5854700" y="1600200"/>
            <a:ext cx="2908300" cy="1754326"/>
          </a:xfrm>
          <a:prstGeom prst="rect">
            <a:avLst/>
          </a:prstGeom>
          <a:noFill/>
        </p:spPr>
        <p:txBody>
          <a:bodyPr wrap="square" rtlCol="0">
            <a:spAutoFit/>
          </a:bodyPr>
          <a:lstStyle/>
          <a:p>
            <a:r>
              <a:rPr lang="en-US" dirty="0" smtClean="0"/>
              <a:t>I decide to let the robber have a treasure here because he had the highest stone value and there was an extra camel that I did not need at the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par>
                          <p:cTn id="11" fill="hold">
                            <p:stCondLst>
                              <p:cond delay="0"/>
                            </p:stCondLst>
                            <p:childTnLst>
                              <p:par>
                                <p:cTn id="12" presetID="1" presetClass="exit" presetSubtype="0" fill="hold" nodeType="afterEffect">
                                  <p:stCondLst>
                                    <p:cond delay="0"/>
                                  </p:stCondLst>
                                  <p:childTnLst>
                                    <p:set>
                                      <p:cBhvr>
                                        <p:cTn id="13" dur="1" fill="hold">
                                          <p:stCondLst>
                                            <p:cond delay="0"/>
                                          </p:stCondLst>
                                        </p:cTn>
                                        <p:tgtEl>
                                          <p:spTgt spid="7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44"/>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91"/>
                                        </p:tgtEl>
                                        <p:attrNameLst>
                                          <p:attrName>style.visibility</p:attrName>
                                        </p:attrNameLst>
                                      </p:cBhvr>
                                      <p:to>
                                        <p:strVal val="visible"/>
                                      </p:to>
                                    </p:set>
                                  </p:childTnLst>
                                </p:cTn>
                              </p:par>
                            </p:childTnLst>
                          </p:cTn>
                        </p:par>
                        <p:par>
                          <p:cTn id="21" fill="hold">
                            <p:stCondLst>
                              <p:cond delay="0"/>
                            </p:stCondLst>
                            <p:childTnLst>
                              <p:par>
                                <p:cTn id="22" presetID="1" presetClass="exit" presetSubtype="0" fill="hold" nodeType="afterEffect">
                                  <p:stCondLst>
                                    <p:cond delay="0"/>
                                  </p:stCondLst>
                                  <p:childTnLst>
                                    <p:set>
                                      <p:cBhvr>
                                        <p:cTn id="23" dur="1" fill="hold">
                                          <p:stCondLst>
                                            <p:cond delay="0"/>
                                          </p:stCondLst>
                                        </p:cTn>
                                        <p:tgtEl>
                                          <p:spTgt spid="7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26"/>
                                        </p:tgtEl>
                                        <p:attrNameLst>
                                          <p:attrName>style.visibility</p:attrName>
                                        </p:attrNameLst>
                                      </p:cBhvr>
                                      <p:to>
                                        <p:strVal val="hidden"/>
                                      </p:to>
                                    </p:set>
                                  </p:childTnLst>
                                </p:cTn>
                              </p:par>
                            </p:childTnLst>
                          </p:cTn>
                        </p:par>
                        <p:par>
                          <p:cTn id="28" fill="hold">
                            <p:stCondLst>
                              <p:cond delay="0"/>
                            </p:stCondLst>
                            <p:childTnLst>
                              <p:par>
                                <p:cTn id="29" presetID="1" presetClass="exit" presetSubtype="0" fill="hold" grpId="0" nodeType="afterEffect">
                                  <p:stCondLst>
                                    <p:cond delay="0"/>
                                  </p:stCondLst>
                                  <p:childTnLst>
                                    <p:set>
                                      <p:cBhvr>
                                        <p:cTn id="30" dur="1" fill="hold">
                                          <p:stCondLst>
                                            <p:cond delay="0"/>
                                          </p:stCondLst>
                                        </p:cTn>
                                        <p:tgtEl>
                                          <p:spTgt spid="84"/>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07"/>
                                        </p:tgtEl>
                                        <p:attrNameLst>
                                          <p:attrName>style.visibility</p:attrName>
                                        </p:attrNameLst>
                                      </p:cBhvr>
                                      <p:to>
                                        <p:strVal val="visible"/>
                                      </p:to>
                                    </p:set>
                                  </p:childTnLst>
                                </p:cTn>
                              </p:par>
                            </p:childTnLst>
                          </p:cTn>
                        </p:par>
                        <p:par>
                          <p:cTn id="34" fill="hold">
                            <p:stCondLst>
                              <p:cond delay="0"/>
                            </p:stCondLst>
                            <p:childTnLst>
                              <p:par>
                                <p:cTn id="35" presetID="1" presetClass="exit" presetSubtype="0" fill="hold" nodeType="afterEffect">
                                  <p:stCondLst>
                                    <p:cond delay="0"/>
                                  </p:stCondLst>
                                  <p:childTnLst>
                                    <p:set>
                                      <p:cBhvr>
                                        <p:cTn id="36" dur="1" fill="hold">
                                          <p:stCondLst>
                                            <p:cond delay="0"/>
                                          </p:stCondLst>
                                        </p:cTn>
                                        <p:tgtEl>
                                          <p:spTgt spid="91"/>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nodeType="afterEffect">
                                  <p:stCondLst>
                                    <p:cond delay="0"/>
                                  </p:stCondLst>
                                  <p:childTnLst>
                                    <p:set>
                                      <p:cBhvr>
                                        <p:cTn id="39" dur="1" fill="hold">
                                          <p:stCondLst>
                                            <p:cond delay="0"/>
                                          </p:stCondLst>
                                        </p:cTn>
                                        <p:tgtEl>
                                          <p:spTgt spid="9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18"/>
                                        </p:tgtEl>
                                        <p:attrNameLst>
                                          <p:attrName>style.visibility</p:attrName>
                                        </p:attrNameLst>
                                      </p:cBhvr>
                                      <p:to>
                                        <p:strVal val="hidden"/>
                                      </p:to>
                                    </p:set>
                                  </p:childTnLst>
                                </p:cTn>
                              </p:par>
                            </p:childTnLst>
                          </p:cTn>
                        </p:par>
                        <p:par>
                          <p:cTn id="44" fill="hold">
                            <p:stCondLst>
                              <p:cond delay="0"/>
                            </p:stCondLst>
                            <p:childTnLst>
                              <p:par>
                                <p:cTn id="45" presetID="1" presetClass="exit" presetSubtype="0" fill="hold" nodeType="afterEffect">
                                  <p:stCondLst>
                                    <p:cond delay="0"/>
                                  </p:stCondLst>
                                  <p:childTnLst>
                                    <p:set>
                                      <p:cBhvr>
                                        <p:cTn id="46" dur="1" fill="hold">
                                          <p:stCondLst>
                                            <p:cond delay="0"/>
                                          </p:stCondLst>
                                        </p:cTn>
                                        <p:tgtEl>
                                          <p:spTgt spid="95"/>
                                        </p:tgtEl>
                                        <p:attrNameLst>
                                          <p:attrName>style.visibility</p:attrName>
                                        </p:attrNameLst>
                                      </p:cBhvr>
                                      <p:to>
                                        <p:strVal val="hidden"/>
                                      </p:to>
                                    </p:set>
                                  </p:childTnLst>
                                </p:cTn>
                              </p:par>
                            </p:childTnLst>
                          </p:cTn>
                        </p:par>
                        <p:par>
                          <p:cTn id="47" fill="hold">
                            <p:stCondLst>
                              <p:cond delay="0"/>
                            </p:stCondLst>
                            <p:childTnLst>
                              <p:par>
                                <p:cTn id="48" presetID="1" presetClass="entr" presetSubtype="0" fill="hold" nodeType="afterEffect">
                                  <p:stCondLst>
                                    <p:cond delay="0"/>
                                  </p:stCondLst>
                                  <p:childTnLst>
                                    <p:set>
                                      <p:cBhvr>
                                        <p:cTn id="49" dur="1" fill="hold">
                                          <p:stCondLst>
                                            <p:cond delay="0"/>
                                          </p:stCondLst>
                                        </p:cTn>
                                        <p:tgtEl>
                                          <p:spTgt spid="9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62"/>
                                        </p:tgtEl>
                                        <p:attrNameLst>
                                          <p:attrName>style.visibility</p:attrName>
                                        </p:attrNameLst>
                                      </p:cBhvr>
                                      <p:to>
                                        <p:strVal val="hidden"/>
                                      </p:to>
                                    </p:set>
                                  </p:childTnLst>
                                </p:cTn>
                              </p:par>
                            </p:childTnLst>
                          </p:cTn>
                        </p:par>
                        <p:par>
                          <p:cTn id="54" fill="hold">
                            <p:stCondLst>
                              <p:cond delay="0"/>
                            </p:stCondLst>
                            <p:childTnLst>
                              <p:par>
                                <p:cTn id="55" presetID="1" presetClass="entr" presetSubtype="0" fill="hold" grpId="0" nodeType="afterEffect">
                                  <p:stCondLst>
                                    <p:cond delay="0"/>
                                  </p:stCondLst>
                                  <p:childTnLst>
                                    <p:set>
                                      <p:cBhvr>
                                        <p:cTn id="56" dur="1" fill="hold">
                                          <p:stCondLst>
                                            <p:cond delay="0"/>
                                          </p:stCondLst>
                                        </p:cTn>
                                        <p:tgtEl>
                                          <p:spTgt spid="10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9"/>
                                        </p:tgtEl>
                                        <p:attrNameLst>
                                          <p:attrName>style.visibility</p:attrName>
                                        </p:attrNameLst>
                                      </p:cBhvr>
                                      <p:to>
                                        <p:strVal val="hidden"/>
                                      </p:to>
                                    </p:set>
                                  </p:childTnLst>
                                </p:cTn>
                              </p:par>
                            </p:childTnLst>
                          </p:cTn>
                        </p:par>
                        <p:par>
                          <p:cTn id="61" fill="hold">
                            <p:stCondLst>
                              <p:cond delay="0"/>
                            </p:stCondLst>
                            <p:childTnLst>
                              <p:par>
                                <p:cTn id="62" presetID="1" presetClass="exit" presetSubtype="0" fill="hold" nodeType="afterEffect">
                                  <p:stCondLst>
                                    <p:cond delay="0"/>
                                  </p:stCondLst>
                                  <p:childTnLst>
                                    <p:set>
                                      <p:cBhvr>
                                        <p:cTn id="63" dur="1" fill="hold">
                                          <p:stCondLst>
                                            <p:cond delay="0"/>
                                          </p:stCondLst>
                                        </p:cTn>
                                        <p:tgtEl>
                                          <p:spTgt spid="99"/>
                                        </p:tgtEl>
                                        <p:attrNameLst>
                                          <p:attrName>style.visibility</p:attrName>
                                        </p:attrNameLst>
                                      </p:cBhvr>
                                      <p:to>
                                        <p:strVal val="hidden"/>
                                      </p:to>
                                    </p:set>
                                  </p:childTnLst>
                                </p:cTn>
                              </p:par>
                            </p:childTnLst>
                          </p:cTn>
                        </p:par>
                        <p:par>
                          <p:cTn id="64" fill="hold">
                            <p:stCondLst>
                              <p:cond delay="0"/>
                            </p:stCondLst>
                            <p:childTnLst>
                              <p:par>
                                <p:cTn id="65" presetID="1" presetClass="entr" presetSubtype="0" fill="hold" nodeType="afterEffect">
                                  <p:stCondLst>
                                    <p:cond delay="0"/>
                                  </p:stCondLst>
                                  <p:childTnLst>
                                    <p:set>
                                      <p:cBhvr>
                                        <p:cTn id="6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2" grpId="1"/>
      <p:bldP spid="84" grpId="0" animBg="1"/>
      <p:bldP spid="107" grpId="0" animBg="1"/>
      <p:bldP spid="1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Oasis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265301"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20" name="Picture 3"/>
          <p:cNvPicPr>
            <a:picLocks noChangeAspect="1" noChangeArrowheads="1"/>
          </p:cNvPicPr>
          <p:nvPr/>
        </p:nvPicPr>
        <p:blipFill>
          <a:blip r:embed="rId3" cstate="print"/>
          <a:srcRect/>
          <a:stretch>
            <a:fillRect/>
          </a:stretch>
        </p:blipFill>
        <p:spPr bwMode="auto">
          <a:xfrm>
            <a:off x="2808351" y="3799650"/>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4" name="Picture 3"/>
          <p:cNvPicPr>
            <a:picLocks noChangeAspect="1" noChangeArrowheads="1"/>
          </p:cNvPicPr>
          <p:nvPr/>
        </p:nvPicPr>
        <p:blipFill>
          <a:blip r:embed="rId3" cstate="print"/>
          <a:srcRect/>
          <a:stretch>
            <a:fillRect/>
          </a:stretch>
        </p:blipFill>
        <p:spPr bwMode="auto">
          <a:xfrm>
            <a:off x="2036826" y="3047175"/>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sp>
        <p:nvSpPr>
          <p:cNvPr id="60" name="Rectangle 59"/>
          <p:cNvSpPr/>
          <p:nvPr/>
        </p:nvSpPr>
        <p:spPr>
          <a:xfrm>
            <a:off x="2959100" y="3467100"/>
            <a:ext cx="10160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2"/>
          <p:cNvGrpSpPr/>
          <p:nvPr/>
        </p:nvGrpSpPr>
        <p:grpSpPr>
          <a:xfrm>
            <a:off x="2103501" y="3983811"/>
            <a:ext cx="408057" cy="326262"/>
            <a:chOff x="4817354" y="3259735"/>
            <a:chExt cx="408057" cy="326262"/>
          </a:xfrm>
        </p:grpSpPr>
        <p:sp>
          <p:nvSpPr>
            <p:cNvPr id="104" name="Freeform 103"/>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9" name="TextBox 68"/>
          <p:cNvSpPr txBox="1"/>
          <p:nvPr/>
        </p:nvSpPr>
        <p:spPr>
          <a:xfrm>
            <a:off x="5854700" y="1587500"/>
            <a:ext cx="2857500" cy="1754326"/>
          </a:xfrm>
          <a:prstGeom prst="rect">
            <a:avLst/>
          </a:prstGeom>
          <a:noFill/>
        </p:spPr>
        <p:txBody>
          <a:bodyPr wrap="square" rtlCol="0">
            <a:spAutoFit/>
          </a:bodyPr>
          <a:lstStyle/>
          <a:p>
            <a:r>
              <a:rPr lang="en-US" dirty="0" smtClean="0"/>
              <a:t>At this point, the robber had an end piece and a straight piece.  They would fit perfect right where I was.  So I let him have his small stone again.</a:t>
            </a:r>
            <a:endParaRPr lang="en-US" dirty="0"/>
          </a:p>
        </p:txBody>
      </p:sp>
      <p:grpSp>
        <p:nvGrpSpPr>
          <p:cNvPr id="70" name="Group 102"/>
          <p:cNvGrpSpPr/>
          <p:nvPr/>
        </p:nvGrpSpPr>
        <p:grpSpPr>
          <a:xfrm>
            <a:off x="2890901" y="4009211"/>
            <a:ext cx="408057" cy="326262"/>
            <a:chOff x="4817354" y="3259735"/>
            <a:chExt cx="408057" cy="326262"/>
          </a:xfrm>
        </p:grpSpPr>
        <p:sp>
          <p:nvSpPr>
            <p:cNvPr id="71" name="Freeform 70"/>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 name="Group 102"/>
          <p:cNvGrpSpPr/>
          <p:nvPr/>
        </p:nvGrpSpPr>
        <p:grpSpPr>
          <a:xfrm>
            <a:off x="2890901" y="3234511"/>
            <a:ext cx="408057" cy="326262"/>
            <a:chOff x="4817354" y="3259735"/>
            <a:chExt cx="408057" cy="326262"/>
          </a:xfrm>
        </p:grpSpPr>
        <p:sp>
          <p:nvSpPr>
            <p:cNvPr id="78" name="Freeform 77"/>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79"/>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Group 102"/>
          <p:cNvGrpSpPr/>
          <p:nvPr/>
        </p:nvGrpSpPr>
        <p:grpSpPr>
          <a:xfrm>
            <a:off x="2192401" y="3285311"/>
            <a:ext cx="408057" cy="326262"/>
            <a:chOff x="4817354" y="3259735"/>
            <a:chExt cx="408057" cy="326262"/>
          </a:xfrm>
        </p:grpSpPr>
        <p:sp>
          <p:nvSpPr>
            <p:cNvPr id="83" name="Freeform 82"/>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8" name="Group 102"/>
          <p:cNvGrpSpPr/>
          <p:nvPr/>
        </p:nvGrpSpPr>
        <p:grpSpPr>
          <a:xfrm>
            <a:off x="1392301" y="3285311"/>
            <a:ext cx="408057" cy="326262"/>
            <a:chOff x="4817354" y="3259735"/>
            <a:chExt cx="408057" cy="326262"/>
          </a:xfrm>
        </p:grpSpPr>
        <p:sp>
          <p:nvSpPr>
            <p:cNvPr id="89" name="Freeform 88"/>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9" name="TextBox 98"/>
          <p:cNvSpPr txBox="1"/>
          <p:nvPr/>
        </p:nvSpPr>
        <p:spPr>
          <a:xfrm>
            <a:off x="5080000" y="3327400"/>
            <a:ext cx="1435100" cy="1754326"/>
          </a:xfrm>
          <a:prstGeom prst="rect">
            <a:avLst/>
          </a:prstGeom>
          <a:noFill/>
        </p:spPr>
        <p:txBody>
          <a:bodyPr wrap="square" rtlCol="0">
            <a:spAutoFit/>
          </a:bodyPr>
          <a:lstStyle/>
          <a:p>
            <a:r>
              <a:rPr lang="en-US" dirty="0" smtClean="0"/>
              <a:t>Luckily, the robber did not get a chance to place his large stone.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childTnLst>
                          </p:cTn>
                        </p:par>
                        <p:par>
                          <p:cTn id="11" fill="hold">
                            <p:stCondLst>
                              <p:cond delay="0"/>
                            </p:stCondLst>
                            <p:childTnLst>
                              <p:par>
                                <p:cTn id="12" presetID="1" presetClass="exit" presetSubtype="0" fill="hold" nodeType="afterEffect">
                                  <p:stCondLst>
                                    <p:cond delay="0"/>
                                  </p:stCondLst>
                                  <p:childTnLst>
                                    <p:set>
                                      <p:cBhvr>
                                        <p:cTn id="13" dur="1" fill="hold">
                                          <p:stCondLst>
                                            <p:cond delay="0"/>
                                          </p:stCondLst>
                                        </p:cTn>
                                        <p:tgtEl>
                                          <p:spTgt spid="11"/>
                                        </p:tgtEl>
                                        <p:attrNameLst>
                                          <p:attrName>style.visibility</p:attrName>
                                        </p:attrNameLst>
                                      </p:cBhvr>
                                      <p:to>
                                        <p:strVal val="hidden"/>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childTnLst>
                          </p:cTn>
                        </p:par>
                        <p:par>
                          <p:cTn id="21" fill="hold">
                            <p:stCondLst>
                              <p:cond delay="0"/>
                            </p:stCondLst>
                            <p:childTnLst>
                              <p:par>
                                <p:cTn id="22" presetID="1" presetClass="exit" presetSubtype="0" fill="hold" nodeType="afterEffect">
                                  <p:stCondLst>
                                    <p:cond delay="0"/>
                                  </p:stCondLst>
                                  <p:childTnLst>
                                    <p:set>
                                      <p:cBhvr>
                                        <p:cTn id="23" dur="1" fill="hold">
                                          <p:stCondLst>
                                            <p:cond delay="0"/>
                                          </p:stCondLst>
                                        </p:cTn>
                                        <p:tgtEl>
                                          <p:spTgt spid="7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24"/>
                                        </p:tgtEl>
                                        <p:attrNameLst>
                                          <p:attrName>style.visibility</p:attrName>
                                        </p:attrNameLst>
                                      </p:cBhvr>
                                      <p:to>
                                        <p:strVal val="hidden"/>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childTnLst>
                          </p:cTn>
                        </p:par>
                        <p:par>
                          <p:cTn id="31" fill="hold">
                            <p:stCondLst>
                              <p:cond delay="0"/>
                            </p:stCondLst>
                            <p:childTnLst>
                              <p:par>
                                <p:cTn id="32" presetID="1" presetClass="exit" presetSubtype="0" fill="hold" nodeType="afterEffect">
                                  <p:stCondLst>
                                    <p:cond delay="0"/>
                                  </p:stCondLst>
                                  <p:childTnLst>
                                    <p:set>
                                      <p:cBhvr>
                                        <p:cTn id="33" dur="1" fill="hold">
                                          <p:stCondLst>
                                            <p:cond delay="0"/>
                                          </p:stCondLst>
                                        </p:cTn>
                                        <p:tgtEl>
                                          <p:spTgt spid="7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16"/>
                                        </p:tgtEl>
                                        <p:attrNameLst>
                                          <p:attrName>style.visibility</p:attrName>
                                        </p:attrNameLst>
                                      </p:cBhvr>
                                      <p:to>
                                        <p:strVal val="hidden"/>
                                      </p:to>
                                    </p:set>
                                  </p:childTnLst>
                                </p:cTn>
                              </p:par>
                            </p:childTnLst>
                          </p:cTn>
                        </p:par>
                        <p:par>
                          <p:cTn id="38" fill="hold">
                            <p:stCondLst>
                              <p:cond delay="0"/>
                            </p:stCondLst>
                            <p:childTnLst>
                              <p:par>
                                <p:cTn id="39" presetID="1" presetClass="exit" presetSubtype="0" fill="hold" nodeType="afterEffect">
                                  <p:stCondLst>
                                    <p:cond delay="0"/>
                                  </p:stCondLst>
                                  <p:childTnLst>
                                    <p:set>
                                      <p:cBhvr>
                                        <p:cTn id="40" dur="1" fill="hold">
                                          <p:stCondLst>
                                            <p:cond delay="0"/>
                                          </p:stCondLst>
                                        </p:cTn>
                                        <p:tgtEl>
                                          <p:spTgt spid="82"/>
                                        </p:tgtEl>
                                        <p:attrNameLst>
                                          <p:attrName>style.visibility</p:attrName>
                                        </p:attrNameLst>
                                      </p:cBhvr>
                                      <p:to>
                                        <p:strVal val="hidden"/>
                                      </p:to>
                                    </p:set>
                                  </p:childTnLst>
                                </p:cTn>
                              </p:par>
                            </p:childTnLst>
                          </p:cTn>
                        </p:par>
                        <p:par>
                          <p:cTn id="41" fill="hold">
                            <p:stCondLst>
                              <p:cond delay="0"/>
                            </p:stCondLst>
                            <p:childTnLst>
                              <p:par>
                                <p:cTn id="42" presetID="1" presetClass="entr" presetSubtype="0"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the game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3776" y="1551750"/>
            <a:ext cx="771525" cy="752475"/>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1265301" y="1551750"/>
            <a:ext cx="771525" cy="752475"/>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93776" y="2301558"/>
            <a:ext cx="771525" cy="752475"/>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1265301" y="2304225"/>
            <a:ext cx="771525" cy="7524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579876" y="1551750"/>
            <a:ext cx="771525" cy="752475"/>
          </a:xfrm>
          <a:prstGeom prst="rect">
            <a:avLst/>
          </a:prstGeom>
          <a:noFill/>
          <a:ln w="9525">
            <a:noFill/>
            <a:miter lim="800000"/>
            <a:headEnd/>
            <a:tailEnd/>
          </a:ln>
        </p:spPr>
      </p:pic>
      <p:pic>
        <p:nvPicPr>
          <p:cNvPr id="13" name="Picture 3"/>
          <p:cNvPicPr>
            <a:picLocks noChangeAspect="1" noChangeArrowheads="1"/>
          </p:cNvPicPr>
          <p:nvPr/>
        </p:nvPicPr>
        <p:blipFill>
          <a:blip r:embed="rId3" cstate="print"/>
          <a:srcRect/>
          <a:stretch>
            <a:fillRect/>
          </a:stretch>
        </p:blipFill>
        <p:spPr bwMode="auto">
          <a:xfrm>
            <a:off x="2808351" y="1561275"/>
            <a:ext cx="771525" cy="75247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2036826" y="1551750"/>
            <a:ext cx="771525" cy="752475"/>
          </a:xfrm>
          <a:prstGeom prst="rect">
            <a:avLst/>
          </a:prstGeom>
          <a:noFill/>
          <a:ln w="9525">
            <a:noFill/>
            <a:miter lim="800000"/>
            <a:headEnd/>
            <a:tailEnd/>
          </a:ln>
        </p:spPr>
      </p:pic>
      <p:pic>
        <p:nvPicPr>
          <p:cNvPr id="15" name="Picture 3"/>
          <p:cNvPicPr>
            <a:picLocks noChangeAspect="1" noChangeArrowheads="1"/>
          </p:cNvPicPr>
          <p:nvPr/>
        </p:nvPicPr>
        <p:blipFill>
          <a:blip r:embed="rId3" cstate="print"/>
          <a:srcRect/>
          <a:stretch>
            <a:fillRect/>
          </a:stretch>
        </p:blipFill>
        <p:spPr bwMode="auto">
          <a:xfrm>
            <a:off x="493776" y="3047175"/>
            <a:ext cx="771525" cy="752475"/>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493776" y="3796983"/>
            <a:ext cx="771525" cy="752475"/>
          </a:xfrm>
          <a:prstGeom prst="rect">
            <a:avLst/>
          </a:prstGeom>
          <a:noFill/>
          <a:ln w="9525">
            <a:noFill/>
            <a:miter lim="800000"/>
            <a:headEnd/>
            <a:tailEnd/>
          </a:ln>
        </p:spPr>
      </p:pic>
      <p:pic>
        <p:nvPicPr>
          <p:cNvPr id="21" name="Picture 3"/>
          <p:cNvPicPr>
            <a:picLocks noChangeAspect="1" noChangeArrowheads="1"/>
          </p:cNvPicPr>
          <p:nvPr/>
        </p:nvPicPr>
        <p:blipFill>
          <a:blip r:embed="rId3" cstate="print"/>
          <a:srcRect/>
          <a:stretch>
            <a:fillRect/>
          </a:stretch>
        </p:blipFill>
        <p:spPr bwMode="auto">
          <a:xfrm>
            <a:off x="3579876" y="3799650"/>
            <a:ext cx="771525" cy="752475"/>
          </a:xfrm>
          <a:prstGeom prst="rect">
            <a:avLst/>
          </a:prstGeom>
          <a:noFill/>
          <a:ln w="9525">
            <a:noFill/>
            <a:miter lim="800000"/>
            <a:headEnd/>
            <a:tailEnd/>
          </a:ln>
        </p:spPr>
      </p:pic>
      <p:pic>
        <p:nvPicPr>
          <p:cNvPr id="25" name="Picture 3"/>
          <p:cNvPicPr>
            <a:picLocks noChangeAspect="1" noChangeArrowheads="1"/>
          </p:cNvPicPr>
          <p:nvPr/>
        </p:nvPicPr>
        <p:blipFill>
          <a:blip r:embed="rId3" cstate="print"/>
          <a:srcRect/>
          <a:stretch>
            <a:fillRect/>
          </a:stretch>
        </p:blipFill>
        <p:spPr bwMode="auto">
          <a:xfrm>
            <a:off x="493776" y="4549458"/>
            <a:ext cx="771525" cy="752475"/>
          </a:xfrm>
          <a:prstGeom prst="rect">
            <a:avLst/>
          </a:prstGeom>
          <a:noFill/>
          <a:ln w="9525">
            <a:noFill/>
            <a:miter lim="800000"/>
            <a:headEnd/>
            <a:tailEnd/>
          </a:ln>
        </p:spPr>
      </p:pic>
      <p:pic>
        <p:nvPicPr>
          <p:cNvPr id="28" name="Picture 3"/>
          <p:cNvPicPr>
            <a:picLocks noChangeAspect="1" noChangeArrowheads="1"/>
          </p:cNvPicPr>
          <p:nvPr/>
        </p:nvPicPr>
        <p:blipFill>
          <a:blip r:embed="rId3" cstate="print"/>
          <a:srcRect/>
          <a:stretch>
            <a:fillRect/>
          </a:stretch>
        </p:blipFill>
        <p:spPr bwMode="auto">
          <a:xfrm>
            <a:off x="2808351" y="4552125"/>
            <a:ext cx="771525" cy="752475"/>
          </a:xfrm>
          <a:prstGeom prst="rect">
            <a:avLst/>
          </a:prstGeom>
          <a:noFill/>
          <a:ln w="9525">
            <a:noFill/>
            <a:miter lim="800000"/>
            <a:headEnd/>
            <a:tailEnd/>
          </a:ln>
        </p:spPr>
      </p:pic>
      <p:pic>
        <p:nvPicPr>
          <p:cNvPr id="29" name="Picture 3"/>
          <p:cNvPicPr>
            <a:picLocks noChangeAspect="1" noChangeArrowheads="1"/>
          </p:cNvPicPr>
          <p:nvPr/>
        </p:nvPicPr>
        <p:blipFill>
          <a:blip r:embed="rId3" cstate="print"/>
          <a:srcRect/>
          <a:stretch>
            <a:fillRect/>
          </a:stretch>
        </p:blipFill>
        <p:spPr bwMode="auto">
          <a:xfrm>
            <a:off x="3579876" y="4552125"/>
            <a:ext cx="771525" cy="752475"/>
          </a:xfrm>
          <a:prstGeom prst="rect">
            <a:avLst/>
          </a:prstGeom>
          <a:noFill/>
          <a:ln w="9525">
            <a:noFill/>
            <a:miter lim="800000"/>
            <a:headEnd/>
            <a:tailEnd/>
          </a:ln>
        </p:spPr>
      </p:pic>
      <p:pic>
        <p:nvPicPr>
          <p:cNvPr id="30" name="Picture 3"/>
          <p:cNvPicPr preferRelativeResize="0">
            <a:picLocks noChangeArrowheads="1"/>
          </p:cNvPicPr>
          <p:nvPr/>
        </p:nvPicPr>
        <p:blipFill>
          <a:blip r:embed="rId3" cstate="print"/>
          <a:srcRect/>
          <a:stretch>
            <a:fillRect/>
          </a:stretch>
        </p:blipFill>
        <p:spPr bwMode="auto">
          <a:xfrm>
            <a:off x="5021383" y="1558608"/>
            <a:ext cx="749808" cy="752475"/>
          </a:xfrm>
          <a:prstGeom prst="rect">
            <a:avLst/>
          </a:prstGeom>
          <a:noFill/>
          <a:ln w="9525">
            <a:noFill/>
            <a:miter lim="800000"/>
            <a:headEnd/>
            <a:tailEnd/>
          </a:ln>
        </p:spPr>
      </p:pic>
      <p:pic>
        <p:nvPicPr>
          <p:cNvPr id="31" name="Picture 3"/>
          <p:cNvPicPr preferRelativeResize="0">
            <a:picLocks noChangeArrowheads="1"/>
          </p:cNvPicPr>
          <p:nvPr/>
        </p:nvPicPr>
        <p:blipFill>
          <a:blip r:embed="rId3" cstate="print"/>
          <a:srcRect/>
          <a:stretch>
            <a:fillRect/>
          </a:stretch>
        </p:blipFill>
        <p:spPr bwMode="auto">
          <a:xfrm>
            <a:off x="5798750" y="1558608"/>
            <a:ext cx="749808" cy="752475"/>
          </a:xfrm>
          <a:prstGeom prst="rect">
            <a:avLst/>
          </a:prstGeom>
          <a:noFill/>
          <a:ln w="9525">
            <a:noFill/>
            <a:miter lim="800000"/>
            <a:headEnd/>
            <a:tailEnd/>
          </a:ln>
        </p:spPr>
      </p:pic>
      <p:pic>
        <p:nvPicPr>
          <p:cNvPr id="33" name="Picture 3"/>
          <p:cNvPicPr preferRelativeResize="0">
            <a:picLocks noChangeArrowheads="1"/>
          </p:cNvPicPr>
          <p:nvPr/>
        </p:nvPicPr>
        <p:blipFill>
          <a:blip r:embed="rId3" cstate="print"/>
          <a:srcRect/>
          <a:stretch>
            <a:fillRect/>
          </a:stretch>
        </p:blipFill>
        <p:spPr bwMode="auto">
          <a:xfrm>
            <a:off x="5756332" y="2320608"/>
            <a:ext cx="749808" cy="752475"/>
          </a:xfrm>
          <a:prstGeom prst="rect">
            <a:avLst/>
          </a:prstGeom>
          <a:noFill/>
          <a:ln w="9525">
            <a:noFill/>
            <a:miter lim="800000"/>
            <a:headEnd/>
            <a:tailEnd/>
          </a:ln>
        </p:spPr>
      </p:pic>
      <p:pic>
        <p:nvPicPr>
          <p:cNvPr id="34" name="Picture 3"/>
          <p:cNvPicPr preferRelativeResize="0">
            <a:picLocks noChangeArrowheads="1"/>
          </p:cNvPicPr>
          <p:nvPr/>
        </p:nvPicPr>
        <p:blipFill>
          <a:blip r:embed="rId3" cstate="print"/>
          <a:srcRect/>
          <a:stretch>
            <a:fillRect/>
          </a:stretch>
        </p:blipFill>
        <p:spPr bwMode="auto">
          <a:xfrm>
            <a:off x="6532175" y="2320608"/>
            <a:ext cx="749808" cy="752475"/>
          </a:xfrm>
          <a:prstGeom prst="rect">
            <a:avLst/>
          </a:prstGeom>
          <a:noFill/>
          <a:ln w="9525">
            <a:noFill/>
            <a:miter lim="800000"/>
            <a:headEnd/>
            <a:tailEnd/>
          </a:ln>
        </p:spPr>
      </p:pic>
      <p:pic>
        <p:nvPicPr>
          <p:cNvPr id="35" name="Picture 3"/>
          <p:cNvPicPr preferRelativeResize="0">
            <a:picLocks noChangeArrowheads="1"/>
          </p:cNvPicPr>
          <p:nvPr/>
        </p:nvPicPr>
        <p:blipFill>
          <a:blip r:embed="rId3" cstate="print"/>
          <a:srcRect/>
          <a:stretch>
            <a:fillRect/>
          </a:stretch>
        </p:blipFill>
        <p:spPr bwMode="auto">
          <a:xfrm>
            <a:off x="7303700" y="2311083"/>
            <a:ext cx="749808" cy="752475"/>
          </a:xfrm>
          <a:prstGeom prst="rect">
            <a:avLst/>
          </a:prstGeom>
          <a:noFill/>
          <a:ln w="9525">
            <a:noFill/>
            <a:miter lim="800000"/>
            <a:headEnd/>
            <a:tailEnd/>
          </a:ln>
        </p:spPr>
      </p:pic>
      <p:pic>
        <p:nvPicPr>
          <p:cNvPr id="36" name="Picture 3"/>
          <p:cNvPicPr preferRelativeResize="0">
            <a:picLocks noChangeArrowheads="1"/>
          </p:cNvPicPr>
          <p:nvPr/>
        </p:nvPicPr>
        <p:blipFill>
          <a:blip r:embed="rId3" cstate="print"/>
          <a:srcRect/>
          <a:stretch>
            <a:fillRect/>
          </a:stretch>
        </p:blipFill>
        <p:spPr bwMode="auto">
          <a:xfrm>
            <a:off x="8062525" y="2311083"/>
            <a:ext cx="749808" cy="752475"/>
          </a:xfrm>
          <a:prstGeom prst="rect">
            <a:avLst/>
          </a:prstGeom>
          <a:noFill/>
          <a:ln w="9525">
            <a:noFill/>
            <a:miter lim="800000"/>
            <a:headEnd/>
            <a:tailEnd/>
          </a:ln>
        </p:spPr>
      </p:pic>
      <p:pic>
        <p:nvPicPr>
          <p:cNvPr id="37" name="Picture 3"/>
          <p:cNvPicPr preferRelativeResize="0">
            <a:picLocks noChangeArrowheads="1"/>
          </p:cNvPicPr>
          <p:nvPr/>
        </p:nvPicPr>
        <p:blipFill>
          <a:blip r:embed="rId3" cstate="print"/>
          <a:srcRect/>
          <a:stretch>
            <a:fillRect/>
          </a:stretch>
        </p:blipFill>
        <p:spPr bwMode="auto">
          <a:xfrm>
            <a:off x="8062525" y="1558608"/>
            <a:ext cx="749808" cy="752475"/>
          </a:xfrm>
          <a:prstGeom prst="rect">
            <a:avLst/>
          </a:prstGeom>
          <a:noFill/>
          <a:ln w="9525">
            <a:noFill/>
            <a:miter lim="800000"/>
            <a:headEnd/>
            <a:tailEnd/>
          </a:ln>
        </p:spPr>
      </p:pic>
      <p:pic>
        <p:nvPicPr>
          <p:cNvPr id="38" name="Picture 3"/>
          <p:cNvPicPr preferRelativeResize="0">
            <a:picLocks noChangeArrowheads="1"/>
          </p:cNvPicPr>
          <p:nvPr/>
        </p:nvPicPr>
        <p:blipFill>
          <a:blip r:embed="rId3" cstate="print"/>
          <a:srcRect/>
          <a:stretch>
            <a:fillRect/>
          </a:stretch>
        </p:blipFill>
        <p:spPr bwMode="auto">
          <a:xfrm>
            <a:off x="7303700" y="1568133"/>
            <a:ext cx="749808" cy="752475"/>
          </a:xfrm>
          <a:prstGeom prst="rect">
            <a:avLst/>
          </a:prstGeom>
          <a:noFill/>
          <a:ln w="9525">
            <a:noFill/>
            <a:miter lim="800000"/>
            <a:headEnd/>
            <a:tailEnd/>
          </a:ln>
        </p:spPr>
      </p:pic>
      <p:pic>
        <p:nvPicPr>
          <p:cNvPr id="39" name="Picture 3"/>
          <p:cNvPicPr preferRelativeResize="0">
            <a:picLocks noChangeArrowheads="1"/>
          </p:cNvPicPr>
          <p:nvPr/>
        </p:nvPicPr>
        <p:blipFill>
          <a:blip r:embed="rId3" cstate="print"/>
          <a:srcRect/>
          <a:stretch>
            <a:fillRect/>
          </a:stretch>
        </p:blipFill>
        <p:spPr bwMode="auto">
          <a:xfrm>
            <a:off x="6551225" y="1558608"/>
            <a:ext cx="749808" cy="752475"/>
          </a:xfrm>
          <a:prstGeom prst="rect">
            <a:avLst/>
          </a:prstGeom>
          <a:noFill/>
          <a:ln w="9525">
            <a:noFill/>
            <a:miter lim="800000"/>
            <a:headEnd/>
            <a:tailEnd/>
          </a:ln>
        </p:spPr>
      </p:pic>
      <p:pic>
        <p:nvPicPr>
          <p:cNvPr id="40" name="Picture 3"/>
          <p:cNvPicPr preferRelativeResize="0">
            <a:picLocks noChangeArrowheads="1"/>
          </p:cNvPicPr>
          <p:nvPr/>
        </p:nvPicPr>
        <p:blipFill>
          <a:blip r:embed="rId3" cstate="print"/>
          <a:srcRect/>
          <a:stretch>
            <a:fillRect/>
          </a:stretch>
        </p:blipFill>
        <p:spPr bwMode="auto">
          <a:xfrm>
            <a:off x="5021383" y="3054033"/>
            <a:ext cx="749808" cy="752475"/>
          </a:xfrm>
          <a:prstGeom prst="rect">
            <a:avLst/>
          </a:prstGeom>
          <a:noFill/>
          <a:ln w="9525">
            <a:noFill/>
            <a:miter lim="800000"/>
            <a:headEnd/>
            <a:tailEnd/>
          </a:ln>
        </p:spPr>
      </p:pic>
      <p:pic>
        <p:nvPicPr>
          <p:cNvPr id="41" name="Picture 3"/>
          <p:cNvPicPr preferRelativeResize="0">
            <a:picLocks noChangeArrowheads="1"/>
          </p:cNvPicPr>
          <p:nvPr/>
        </p:nvPicPr>
        <p:blipFill>
          <a:blip r:embed="rId3" cstate="print"/>
          <a:srcRect/>
          <a:stretch>
            <a:fillRect/>
          </a:stretch>
        </p:blipFill>
        <p:spPr bwMode="auto">
          <a:xfrm>
            <a:off x="5780716" y="3054033"/>
            <a:ext cx="749808" cy="752475"/>
          </a:xfrm>
          <a:prstGeom prst="rect">
            <a:avLst/>
          </a:prstGeom>
          <a:noFill/>
          <a:ln w="9525">
            <a:noFill/>
            <a:miter lim="800000"/>
            <a:headEnd/>
            <a:tailEnd/>
          </a:ln>
        </p:spPr>
      </p:pic>
      <p:pic>
        <p:nvPicPr>
          <p:cNvPr id="42" name="Picture 3"/>
          <p:cNvPicPr preferRelativeResize="0">
            <a:picLocks noChangeArrowheads="1"/>
          </p:cNvPicPr>
          <p:nvPr/>
        </p:nvPicPr>
        <p:blipFill>
          <a:blip r:embed="rId3" cstate="print"/>
          <a:srcRect/>
          <a:stretch>
            <a:fillRect/>
          </a:stretch>
        </p:blipFill>
        <p:spPr bwMode="auto">
          <a:xfrm>
            <a:off x="5021383" y="3803841"/>
            <a:ext cx="749808" cy="752475"/>
          </a:xfrm>
          <a:prstGeom prst="rect">
            <a:avLst/>
          </a:prstGeom>
          <a:noFill/>
          <a:ln w="9525">
            <a:noFill/>
            <a:miter lim="800000"/>
            <a:headEnd/>
            <a:tailEnd/>
          </a:ln>
        </p:spPr>
      </p:pic>
      <p:pic>
        <p:nvPicPr>
          <p:cNvPr id="43" name="Picture 3"/>
          <p:cNvPicPr preferRelativeResize="0">
            <a:picLocks noChangeArrowheads="1"/>
          </p:cNvPicPr>
          <p:nvPr/>
        </p:nvPicPr>
        <p:blipFill>
          <a:blip r:embed="rId3" cstate="print"/>
          <a:srcRect/>
          <a:stretch>
            <a:fillRect/>
          </a:stretch>
        </p:blipFill>
        <p:spPr bwMode="auto">
          <a:xfrm>
            <a:off x="5769032" y="3806508"/>
            <a:ext cx="749808" cy="752475"/>
          </a:xfrm>
          <a:prstGeom prst="rect">
            <a:avLst/>
          </a:prstGeom>
          <a:noFill/>
          <a:ln w="9525">
            <a:noFill/>
            <a:miter lim="800000"/>
            <a:headEnd/>
            <a:tailEnd/>
          </a:ln>
        </p:spPr>
      </p:pic>
      <p:pic>
        <p:nvPicPr>
          <p:cNvPr id="49" name="Picture 3"/>
          <p:cNvPicPr preferRelativeResize="0">
            <a:picLocks noChangeArrowheads="1"/>
          </p:cNvPicPr>
          <p:nvPr/>
        </p:nvPicPr>
        <p:blipFill>
          <a:blip r:embed="rId3" cstate="print"/>
          <a:srcRect/>
          <a:stretch>
            <a:fillRect/>
          </a:stretch>
        </p:blipFill>
        <p:spPr bwMode="auto">
          <a:xfrm>
            <a:off x="6552241" y="3054033"/>
            <a:ext cx="749808" cy="752475"/>
          </a:xfrm>
          <a:prstGeom prst="rect">
            <a:avLst/>
          </a:prstGeom>
          <a:noFill/>
          <a:ln w="9525">
            <a:noFill/>
            <a:miter lim="800000"/>
            <a:headEnd/>
            <a:tailEnd/>
          </a:ln>
        </p:spPr>
      </p:pic>
      <p:pic>
        <p:nvPicPr>
          <p:cNvPr id="50" name="Picture 3"/>
          <p:cNvPicPr preferRelativeResize="0">
            <a:picLocks noChangeArrowheads="1"/>
          </p:cNvPicPr>
          <p:nvPr/>
        </p:nvPicPr>
        <p:blipFill>
          <a:blip r:embed="rId3" cstate="print"/>
          <a:srcRect/>
          <a:stretch>
            <a:fillRect/>
          </a:stretch>
        </p:blipFill>
        <p:spPr bwMode="auto">
          <a:xfrm>
            <a:off x="5021383" y="4556316"/>
            <a:ext cx="749808" cy="752475"/>
          </a:xfrm>
          <a:prstGeom prst="rect">
            <a:avLst/>
          </a:prstGeom>
          <a:noFill/>
          <a:ln w="9525">
            <a:noFill/>
            <a:miter lim="800000"/>
            <a:headEnd/>
            <a:tailEnd/>
          </a:ln>
        </p:spPr>
      </p:pic>
      <p:pic>
        <p:nvPicPr>
          <p:cNvPr id="51" name="Picture 3"/>
          <p:cNvPicPr preferRelativeResize="0">
            <a:picLocks noChangeArrowheads="1"/>
          </p:cNvPicPr>
          <p:nvPr/>
        </p:nvPicPr>
        <p:blipFill>
          <a:blip r:embed="rId3" cstate="print"/>
          <a:srcRect/>
          <a:stretch>
            <a:fillRect/>
          </a:stretch>
        </p:blipFill>
        <p:spPr bwMode="auto">
          <a:xfrm>
            <a:off x="5802433" y="4568508"/>
            <a:ext cx="749808" cy="752475"/>
          </a:xfrm>
          <a:prstGeom prst="rect">
            <a:avLst/>
          </a:prstGeom>
          <a:noFill/>
          <a:ln w="9525">
            <a:noFill/>
            <a:miter lim="800000"/>
            <a:headEnd/>
            <a:tailEnd/>
          </a:ln>
        </p:spPr>
      </p:pic>
      <p:sp>
        <p:nvSpPr>
          <p:cNvPr id="69" name="TextBox 68"/>
          <p:cNvSpPr txBox="1"/>
          <p:nvPr/>
        </p:nvSpPr>
        <p:spPr>
          <a:xfrm>
            <a:off x="5854700" y="1587500"/>
            <a:ext cx="2857500" cy="2308324"/>
          </a:xfrm>
          <a:prstGeom prst="rect">
            <a:avLst/>
          </a:prstGeom>
          <a:noFill/>
        </p:spPr>
        <p:txBody>
          <a:bodyPr wrap="square" rtlCol="0">
            <a:spAutoFit/>
          </a:bodyPr>
          <a:lstStyle/>
          <a:p>
            <a:r>
              <a:rPr lang="en-US" dirty="0" smtClean="0"/>
              <a:t>Now, I am running out of water, so I stay where I am and make the most of it.  I spend the extra water to place a tile that I know will fit.  That seems to           work better                        than praying.</a:t>
            </a:r>
            <a:endParaRPr lang="en-US" dirty="0"/>
          </a:p>
        </p:txBody>
      </p:sp>
      <p:grpSp>
        <p:nvGrpSpPr>
          <p:cNvPr id="4" name="Group 102"/>
          <p:cNvGrpSpPr/>
          <p:nvPr/>
        </p:nvGrpSpPr>
        <p:grpSpPr>
          <a:xfrm>
            <a:off x="1430401" y="3259911"/>
            <a:ext cx="408057" cy="326262"/>
            <a:chOff x="4817354" y="3259735"/>
            <a:chExt cx="408057" cy="326262"/>
          </a:xfrm>
        </p:grpSpPr>
        <p:sp>
          <p:nvSpPr>
            <p:cNvPr id="71" name="Freeform 70"/>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 name="Group 102"/>
          <p:cNvGrpSpPr/>
          <p:nvPr/>
        </p:nvGrpSpPr>
        <p:grpSpPr>
          <a:xfrm>
            <a:off x="1392301" y="2586811"/>
            <a:ext cx="408057" cy="326262"/>
            <a:chOff x="4817354" y="3259735"/>
            <a:chExt cx="408057" cy="326262"/>
          </a:xfrm>
        </p:grpSpPr>
        <p:sp>
          <p:nvSpPr>
            <p:cNvPr id="61" name="Freeform 60"/>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61"/>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 name="Group 102"/>
          <p:cNvGrpSpPr/>
          <p:nvPr/>
        </p:nvGrpSpPr>
        <p:grpSpPr>
          <a:xfrm>
            <a:off x="1392301" y="1837511"/>
            <a:ext cx="408057" cy="326262"/>
            <a:chOff x="4817354" y="3259735"/>
            <a:chExt cx="408057" cy="326262"/>
          </a:xfrm>
        </p:grpSpPr>
        <p:sp>
          <p:nvSpPr>
            <p:cNvPr id="65" name="Freeform 64"/>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Group 102"/>
          <p:cNvGrpSpPr/>
          <p:nvPr/>
        </p:nvGrpSpPr>
        <p:grpSpPr>
          <a:xfrm>
            <a:off x="643001" y="1812111"/>
            <a:ext cx="408057" cy="326262"/>
            <a:chOff x="4817354" y="3259735"/>
            <a:chExt cx="408057" cy="326262"/>
          </a:xfrm>
        </p:grpSpPr>
        <p:sp>
          <p:nvSpPr>
            <p:cNvPr id="70" name="Freeform 69"/>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 name="Group 102"/>
          <p:cNvGrpSpPr/>
          <p:nvPr/>
        </p:nvGrpSpPr>
        <p:grpSpPr>
          <a:xfrm>
            <a:off x="630301" y="2561411"/>
            <a:ext cx="408057" cy="326262"/>
            <a:chOff x="4817354" y="3259735"/>
            <a:chExt cx="408057" cy="326262"/>
          </a:xfrm>
        </p:grpSpPr>
        <p:sp>
          <p:nvSpPr>
            <p:cNvPr id="77" name="Freeform 76"/>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4" name="Group 102"/>
          <p:cNvGrpSpPr/>
          <p:nvPr/>
        </p:nvGrpSpPr>
        <p:grpSpPr>
          <a:xfrm>
            <a:off x="592201" y="3221811"/>
            <a:ext cx="408057" cy="326262"/>
            <a:chOff x="4817354" y="3259735"/>
            <a:chExt cx="408057" cy="326262"/>
          </a:xfrm>
        </p:grpSpPr>
        <p:sp>
          <p:nvSpPr>
            <p:cNvPr id="86" name="Freeform 85"/>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2" name="TextBox 91"/>
          <p:cNvSpPr txBox="1"/>
          <p:nvPr/>
        </p:nvSpPr>
        <p:spPr>
          <a:xfrm>
            <a:off x="5816600" y="1587500"/>
            <a:ext cx="3060700" cy="1200329"/>
          </a:xfrm>
          <a:prstGeom prst="rect">
            <a:avLst/>
          </a:prstGeom>
          <a:noFill/>
        </p:spPr>
        <p:txBody>
          <a:bodyPr wrap="square" rtlCol="0">
            <a:spAutoFit/>
          </a:bodyPr>
          <a:lstStyle/>
          <a:p>
            <a:r>
              <a:rPr lang="en-US" dirty="0" smtClean="0"/>
              <a:t>The desert piece opens a path to the other side of the board where I can lay down my last reserve tile.</a:t>
            </a:r>
            <a:endParaRPr lang="en-US" dirty="0"/>
          </a:p>
        </p:txBody>
      </p:sp>
      <p:sp>
        <p:nvSpPr>
          <p:cNvPr id="93" name="TextBox 92"/>
          <p:cNvSpPr txBox="1"/>
          <p:nvPr/>
        </p:nvSpPr>
        <p:spPr>
          <a:xfrm>
            <a:off x="5727700" y="1587500"/>
            <a:ext cx="3060700" cy="2308324"/>
          </a:xfrm>
          <a:prstGeom prst="rect">
            <a:avLst/>
          </a:prstGeom>
          <a:noFill/>
        </p:spPr>
        <p:txBody>
          <a:bodyPr wrap="square" rtlCol="0">
            <a:spAutoFit/>
          </a:bodyPr>
          <a:lstStyle/>
          <a:p>
            <a:r>
              <a:rPr lang="en-US" dirty="0" smtClean="0"/>
              <a:t>I have only a couple water left, but the robber has placed 2 stones on this last oasis.  I have all 4 of mine placed.  I also have a piece in my storage window.  I spend                            water to buy the                      desert piece. </a:t>
            </a:r>
            <a:endParaRPr lang="en-US" dirty="0"/>
          </a:p>
        </p:txBody>
      </p:sp>
      <p:grpSp>
        <p:nvGrpSpPr>
          <p:cNvPr id="94" name="Group 102"/>
          <p:cNvGrpSpPr/>
          <p:nvPr/>
        </p:nvGrpSpPr>
        <p:grpSpPr>
          <a:xfrm>
            <a:off x="5164201" y="4034611"/>
            <a:ext cx="408057" cy="326262"/>
            <a:chOff x="4817354" y="3259735"/>
            <a:chExt cx="408057" cy="326262"/>
          </a:xfrm>
        </p:grpSpPr>
        <p:sp>
          <p:nvSpPr>
            <p:cNvPr id="96" name="Freeform 95"/>
            <p:cNvSpPr/>
            <p:nvPr/>
          </p:nvSpPr>
          <p:spPr>
            <a:xfrm>
              <a:off x="4817354" y="3259735"/>
              <a:ext cx="408057" cy="326262"/>
            </a:xfrm>
            <a:custGeom>
              <a:avLst/>
              <a:gdLst>
                <a:gd name="connsiteX0" fmla="*/ 4763 w 408057"/>
                <a:gd name="connsiteY0" fmla="*/ 54965 h 326262"/>
                <a:gd name="connsiteX1" fmla="*/ 4763 w 408057"/>
                <a:gd name="connsiteY1" fmla="*/ 54965 h 326262"/>
                <a:gd name="connsiteX2" fmla="*/ 9525 w 408057"/>
                <a:gd name="connsiteY2" fmla="*/ 76396 h 326262"/>
                <a:gd name="connsiteX3" fmla="*/ 16669 w 408057"/>
                <a:gd name="connsiteY3" fmla="*/ 78778 h 326262"/>
                <a:gd name="connsiteX4" fmla="*/ 21431 w 408057"/>
                <a:gd name="connsiteY4" fmla="*/ 85921 h 326262"/>
                <a:gd name="connsiteX5" fmla="*/ 35719 w 408057"/>
                <a:gd name="connsiteY5" fmla="*/ 95446 h 326262"/>
                <a:gd name="connsiteX6" fmla="*/ 50006 w 408057"/>
                <a:gd name="connsiteY6" fmla="*/ 102590 h 326262"/>
                <a:gd name="connsiteX7" fmla="*/ 57150 w 408057"/>
                <a:gd name="connsiteY7" fmla="*/ 107353 h 326262"/>
                <a:gd name="connsiteX8" fmla="*/ 59531 w 408057"/>
                <a:gd name="connsiteY8" fmla="*/ 116878 h 326262"/>
                <a:gd name="connsiteX9" fmla="*/ 61913 w 408057"/>
                <a:gd name="connsiteY9" fmla="*/ 135928 h 326262"/>
                <a:gd name="connsiteX10" fmla="*/ 71438 w 408057"/>
                <a:gd name="connsiteY10" fmla="*/ 157359 h 326262"/>
                <a:gd name="connsiteX11" fmla="*/ 73819 w 408057"/>
                <a:gd name="connsiteY11" fmla="*/ 164503 h 326262"/>
                <a:gd name="connsiteX12" fmla="*/ 83344 w 408057"/>
                <a:gd name="connsiteY12" fmla="*/ 178790 h 326262"/>
                <a:gd name="connsiteX13" fmla="*/ 88106 w 408057"/>
                <a:gd name="connsiteY13" fmla="*/ 185934 h 326262"/>
                <a:gd name="connsiteX14" fmla="*/ 90488 w 408057"/>
                <a:gd name="connsiteY14" fmla="*/ 193078 h 326262"/>
                <a:gd name="connsiteX15" fmla="*/ 100013 w 408057"/>
                <a:gd name="connsiteY15" fmla="*/ 207365 h 326262"/>
                <a:gd name="connsiteX16" fmla="*/ 107156 w 408057"/>
                <a:gd name="connsiteY16" fmla="*/ 209746 h 326262"/>
                <a:gd name="connsiteX17" fmla="*/ 114300 w 408057"/>
                <a:gd name="connsiteY17" fmla="*/ 216890 h 326262"/>
                <a:gd name="connsiteX18" fmla="*/ 128588 w 408057"/>
                <a:gd name="connsiteY18" fmla="*/ 226415 h 326262"/>
                <a:gd name="connsiteX19" fmla="*/ 130969 w 408057"/>
                <a:gd name="connsiteY19" fmla="*/ 233559 h 326262"/>
                <a:gd name="connsiteX20" fmla="*/ 135731 w 408057"/>
                <a:gd name="connsiteY20" fmla="*/ 243084 h 326262"/>
                <a:gd name="connsiteX21" fmla="*/ 140494 w 408057"/>
                <a:gd name="connsiteY21" fmla="*/ 300234 h 326262"/>
                <a:gd name="connsiteX22" fmla="*/ 152400 w 408057"/>
                <a:gd name="connsiteY22" fmla="*/ 319284 h 326262"/>
                <a:gd name="connsiteX23" fmla="*/ 185738 w 408057"/>
                <a:gd name="connsiteY23" fmla="*/ 321665 h 326262"/>
                <a:gd name="connsiteX24" fmla="*/ 204788 w 408057"/>
                <a:gd name="connsiteY24" fmla="*/ 321665 h 326262"/>
                <a:gd name="connsiteX25" fmla="*/ 211931 w 408057"/>
                <a:gd name="connsiteY25" fmla="*/ 314521 h 326262"/>
                <a:gd name="connsiteX26" fmla="*/ 216694 w 408057"/>
                <a:gd name="connsiteY26" fmla="*/ 297853 h 326262"/>
                <a:gd name="connsiteX27" fmla="*/ 221456 w 408057"/>
                <a:gd name="connsiteY27" fmla="*/ 264515 h 326262"/>
                <a:gd name="connsiteX28" fmla="*/ 226219 w 408057"/>
                <a:gd name="connsiteY28" fmla="*/ 250228 h 326262"/>
                <a:gd name="connsiteX29" fmla="*/ 247650 w 408057"/>
                <a:gd name="connsiteY29" fmla="*/ 238321 h 326262"/>
                <a:gd name="connsiteX30" fmla="*/ 254794 w 408057"/>
                <a:gd name="connsiteY30" fmla="*/ 240703 h 326262"/>
                <a:gd name="connsiteX31" fmla="*/ 259556 w 408057"/>
                <a:gd name="connsiteY31" fmla="*/ 247846 h 326262"/>
                <a:gd name="connsiteX32" fmla="*/ 266700 w 408057"/>
                <a:gd name="connsiteY32" fmla="*/ 252609 h 326262"/>
                <a:gd name="connsiteX33" fmla="*/ 278606 w 408057"/>
                <a:gd name="connsiteY33" fmla="*/ 262134 h 326262"/>
                <a:gd name="connsiteX34" fmla="*/ 283369 w 408057"/>
                <a:gd name="connsiteY34" fmla="*/ 269278 h 326262"/>
                <a:gd name="connsiteX35" fmla="*/ 300038 w 408057"/>
                <a:gd name="connsiteY35" fmla="*/ 276421 h 326262"/>
                <a:gd name="connsiteX36" fmla="*/ 307181 w 408057"/>
                <a:gd name="connsiteY36" fmla="*/ 283565 h 326262"/>
                <a:gd name="connsiteX37" fmla="*/ 314325 w 408057"/>
                <a:gd name="connsiteY37" fmla="*/ 288328 h 326262"/>
                <a:gd name="connsiteX38" fmla="*/ 319088 w 408057"/>
                <a:gd name="connsiteY38" fmla="*/ 295471 h 326262"/>
                <a:gd name="connsiteX39" fmla="*/ 333375 w 408057"/>
                <a:gd name="connsiteY39" fmla="*/ 300234 h 326262"/>
                <a:gd name="connsiteX40" fmla="*/ 347663 w 408057"/>
                <a:gd name="connsiteY40" fmla="*/ 307378 h 326262"/>
                <a:gd name="connsiteX41" fmla="*/ 376238 w 408057"/>
                <a:gd name="connsiteY41" fmla="*/ 300234 h 326262"/>
                <a:gd name="connsiteX42" fmla="*/ 383381 w 408057"/>
                <a:gd name="connsiteY42" fmla="*/ 297853 h 326262"/>
                <a:gd name="connsiteX43" fmla="*/ 392906 w 408057"/>
                <a:gd name="connsiteY43" fmla="*/ 216890 h 326262"/>
                <a:gd name="connsiteX44" fmla="*/ 395288 w 408057"/>
                <a:gd name="connsiteY44" fmla="*/ 181171 h 326262"/>
                <a:gd name="connsiteX45" fmla="*/ 400050 w 408057"/>
                <a:gd name="connsiteY45" fmla="*/ 166884 h 326262"/>
                <a:gd name="connsiteX46" fmla="*/ 402431 w 408057"/>
                <a:gd name="connsiteY46" fmla="*/ 159740 h 326262"/>
                <a:gd name="connsiteX47" fmla="*/ 397669 w 408057"/>
                <a:gd name="connsiteY47" fmla="*/ 126403 h 326262"/>
                <a:gd name="connsiteX48" fmla="*/ 388144 w 408057"/>
                <a:gd name="connsiteY48" fmla="*/ 112115 h 326262"/>
                <a:gd name="connsiteX49" fmla="*/ 383381 w 408057"/>
                <a:gd name="connsiteY49" fmla="*/ 104971 h 326262"/>
                <a:gd name="connsiteX50" fmla="*/ 369094 w 408057"/>
                <a:gd name="connsiteY50" fmla="*/ 62109 h 326262"/>
                <a:gd name="connsiteX51" fmla="*/ 364331 w 408057"/>
                <a:gd name="connsiteY51" fmla="*/ 47821 h 326262"/>
                <a:gd name="connsiteX52" fmla="*/ 357188 w 408057"/>
                <a:gd name="connsiteY52" fmla="*/ 40678 h 326262"/>
                <a:gd name="connsiteX53" fmla="*/ 352425 w 408057"/>
                <a:gd name="connsiteY53" fmla="*/ 33534 h 326262"/>
                <a:gd name="connsiteX54" fmla="*/ 338138 w 408057"/>
                <a:gd name="connsiteY54" fmla="*/ 28771 h 326262"/>
                <a:gd name="connsiteX55" fmla="*/ 316706 w 408057"/>
                <a:gd name="connsiteY55" fmla="*/ 16865 h 326262"/>
                <a:gd name="connsiteX56" fmla="*/ 309563 w 408057"/>
                <a:gd name="connsiteY56" fmla="*/ 12103 h 326262"/>
                <a:gd name="connsiteX57" fmla="*/ 278606 w 408057"/>
                <a:gd name="connsiteY57" fmla="*/ 7340 h 326262"/>
                <a:gd name="connsiteX58" fmla="*/ 269081 w 408057"/>
                <a:gd name="connsiteY58" fmla="*/ 4959 h 326262"/>
                <a:gd name="connsiteX59" fmla="*/ 233363 w 408057"/>
                <a:gd name="connsiteY59" fmla="*/ 2578 h 326262"/>
                <a:gd name="connsiteX60" fmla="*/ 211931 w 408057"/>
                <a:gd name="connsiteY60" fmla="*/ 196 h 326262"/>
                <a:gd name="connsiteX61" fmla="*/ 185738 w 408057"/>
                <a:gd name="connsiteY61" fmla="*/ 2578 h 326262"/>
                <a:gd name="connsiteX62" fmla="*/ 180975 w 408057"/>
                <a:gd name="connsiteY62" fmla="*/ 9721 h 326262"/>
                <a:gd name="connsiteX63" fmla="*/ 166688 w 408057"/>
                <a:gd name="connsiteY63" fmla="*/ 21628 h 326262"/>
                <a:gd name="connsiteX64" fmla="*/ 161925 w 408057"/>
                <a:gd name="connsiteY64" fmla="*/ 28771 h 326262"/>
                <a:gd name="connsiteX65" fmla="*/ 140494 w 408057"/>
                <a:gd name="connsiteY65" fmla="*/ 40678 h 326262"/>
                <a:gd name="connsiteX66" fmla="*/ 126206 w 408057"/>
                <a:gd name="connsiteY66" fmla="*/ 33534 h 326262"/>
                <a:gd name="connsiteX67" fmla="*/ 104775 w 408057"/>
                <a:gd name="connsiteY67" fmla="*/ 16865 h 326262"/>
                <a:gd name="connsiteX68" fmla="*/ 90488 w 408057"/>
                <a:gd name="connsiteY68" fmla="*/ 12103 h 326262"/>
                <a:gd name="connsiteX69" fmla="*/ 78581 w 408057"/>
                <a:gd name="connsiteY69" fmla="*/ 24009 h 326262"/>
                <a:gd name="connsiteX70" fmla="*/ 71438 w 408057"/>
                <a:gd name="connsiteY70" fmla="*/ 31153 h 326262"/>
                <a:gd name="connsiteX71" fmla="*/ 66675 w 408057"/>
                <a:gd name="connsiteY71" fmla="*/ 38296 h 326262"/>
                <a:gd name="connsiteX72" fmla="*/ 59531 w 408057"/>
                <a:gd name="connsiteY72" fmla="*/ 40678 h 326262"/>
                <a:gd name="connsiteX73" fmla="*/ 45244 w 408057"/>
                <a:gd name="connsiteY73" fmla="*/ 50203 h 326262"/>
                <a:gd name="connsiteX74" fmla="*/ 38100 w 408057"/>
                <a:gd name="connsiteY74" fmla="*/ 54965 h 326262"/>
                <a:gd name="connsiteX75" fmla="*/ 30956 w 408057"/>
                <a:gd name="connsiteY75" fmla="*/ 57346 h 326262"/>
                <a:gd name="connsiteX76" fmla="*/ 4763 w 408057"/>
                <a:gd name="connsiteY76" fmla="*/ 57346 h 326262"/>
                <a:gd name="connsiteX77" fmla="*/ 0 w 408057"/>
                <a:gd name="connsiteY77" fmla="*/ 64490 h 326262"/>
                <a:gd name="connsiteX78" fmla="*/ 4763 w 408057"/>
                <a:gd name="connsiteY78" fmla="*/ 54965 h 32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057" h="326262">
                  <a:moveTo>
                    <a:pt x="4763" y="54965"/>
                  </a:moveTo>
                  <a:lnTo>
                    <a:pt x="4763" y="54965"/>
                  </a:lnTo>
                  <a:cubicBezTo>
                    <a:pt x="6350" y="62109"/>
                    <a:pt x="6252" y="69851"/>
                    <a:pt x="9525" y="76396"/>
                  </a:cubicBezTo>
                  <a:cubicBezTo>
                    <a:pt x="10648" y="78641"/>
                    <a:pt x="14709" y="77210"/>
                    <a:pt x="16669" y="78778"/>
                  </a:cubicBezTo>
                  <a:cubicBezTo>
                    <a:pt x="18904" y="80566"/>
                    <a:pt x="19277" y="84037"/>
                    <a:pt x="21431" y="85921"/>
                  </a:cubicBezTo>
                  <a:cubicBezTo>
                    <a:pt x="25739" y="89690"/>
                    <a:pt x="30956" y="92271"/>
                    <a:pt x="35719" y="95446"/>
                  </a:cubicBezTo>
                  <a:cubicBezTo>
                    <a:pt x="44953" y="101602"/>
                    <a:pt x="40147" y="99304"/>
                    <a:pt x="50006" y="102590"/>
                  </a:cubicBezTo>
                  <a:cubicBezTo>
                    <a:pt x="52387" y="104178"/>
                    <a:pt x="55562" y="104972"/>
                    <a:pt x="57150" y="107353"/>
                  </a:cubicBezTo>
                  <a:cubicBezTo>
                    <a:pt x="58965" y="110076"/>
                    <a:pt x="58993" y="113650"/>
                    <a:pt x="59531" y="116878"/>
                  </a:cubicBezTo>
                  <a:cubicBezTo>
                    <a:pt x="60583" y="123190"/>
                    <a:pt x="60572" y="129671"/>
                    <a:pt x="61913" y="135928"/>
                  </a:cubicBezTo>
                  <a:cubicBezTo>
                    <a:pt x="64598" y="148458"/>
                    <a:pt x="65590" y="148588"/>
                    <a:pt x="71438" y="157359"/>
                  </a:cubicBezTo>
                  <a:cubicBezTo>
                    <a:pt x="72232" y="159740"/>
                    <a:pt x="72600" y="162309"/>
                    <a:pt x="73819" y="164503"/>
                  </a:cubicBezTo>
                  <a:cubicBezTo>
                    <a:pt x="76599" y="169506"/>
                    <a:pt x="80169" y="174028"/>
                    <a:pt x="83344" y="178790"/>
                  </a:cubicBezTo>
                  <a:cubicBezTo>
                    <a:pt x="84931" y="181171"/>
                    <a:pt x="87201" y="183219"/>
                    <a:pt x="88106" y="185934"/>
                  </a:cubicBezTo>
                  <a:cubicBezTo>
                    <a:pt x="88900" y="188315"/>
                    <a:pt x="89269" y="190884"/>
                    <a:pt x="90488" y="193078"/>
                  </a:cubicBezTo>
                  <a:cubicBezTo>
                    <a:pt x="93268" y="198081"/>
                    <a:pt x="94583" y="205555"/>
                    <a:pt x="100013" y="207365"/>
                  </a:cubicBezTo>
                  <a:lnTo>
                    <a:pt x="107156" y="209746"/>
                  </a:lnTo>
                  <a:cubicBezTo>
                    <a:pt x="109537" y="212127"/>
                    <a:pt x="111642" y="214822"/>
                    <a:pt x="114300" y="216890"/>
                  </a:cubicBezTo>
                  <a:cubicBezTo>
                    <a:pt x="118818" y="220404"/>
                    <a:pt x="128588" y="226415"/>
                    <a:pt x="128588" y="226415"/>
                  </a:cubicBezTo>
                  <a:cubicBezTo>
                    <a:pt x="129382" y="228796"/>
                    <a:pt x="129980" y="231252"/>
                    <a:pt x="130969" y="233559"/>
                  </a:cubicBezTo>
                  <a:cubicBezTo>
                    <a:pt x="132367" y="236822"/>
                    <a:pt x="135251" y="239567"/>
                    <a:pt x="135731" y="243084"/>
                  </a:cubicBezTo>
                  <a:cubicBezTo>
                    <a:pt x="138438" y="262936"/>
                    <a:pt x="135742" y="281222"/>
                    <a:pt x="140494" y="300234"/>
                  </a:cubicBezTo>
                  <a:cubicBezTo>
                    <a:pt x="142133" y="306791"/>
                    <a:pt x="143376" y="317691"/>
                    <a:pt x="152400" y="319284"/>
                  </a:cubicBezTo>
                  <a:cubicBezTo>
                    <a:pt x="163371" y="321220"/>
                    <a:pt x="174625" y="320871"/>
                    <a:pt x="185738" y="321665"/>
                  </a:cubicBezTo>
                  <a:cubicBezTo>
                    <a:pt x="193513" y="324257"/>
                    <a:pt x="195593" y="326262"/>
                    <a:pt x="204788" y="321665"/>
                  </a:cubicBezTo>
                  <a:cubicBezTo>
                    <a:pt x="207800" y="320159"/>
                    <a:pt x="209550" y="316902"/>
                    <a:pt x="211931" y="314521"/>
                  </a:cubicBezTo>
                  <a:cubicBezTo>
                    <a:pt x="213821" y="308855"/>
                    <a:pt x="215696" y="303839"/>
                    <a:pt x="216694" y="297853"/>
                  </a:cubicBezTo>
                  <a:cubicBezTo>
                    <a:pt x="218539" y="286780"/>
                    <a:pt x="217906" y="275164"/>
                    <a:pt x="221456" y="264515"/>
                  </a:cubicBezTo>
                  <a:cubicBezTo>
                    <a:pt x="223044" y="259753"/>
                    <a:pt x="222042" y="253013"/>
                    <a:pt x="226219" y="250228"/>
                  </a:cubicBezTo>
                  <a:cubicBezTo>
                    <a:pt x="242595" y="239311"/>
                    <a:pt x="235076" y="242513"/>
                    <a:pt x="247650" y="238321"/>
                  </a:cubicBezTo>
                  <a:cubicBezTo>
                    <a:pt x="250031" y="239115"/>
                    <a:pt x="252834" y="239135"/>
                    <a:pt x="254794" y="240703"/>
                  </a:cubicBezTo>
                  <a:cubicBezTo>
                    <a:pt x="257029" y="242491"/>
                    <a:pt x="257533" y="245823"/>
                    <a:pt x="259556" y="247846"/>
                  </a:cubicBezTo>
                  <a:cubicBezTo>
                    <a:pt x="261580" y="249870"/>
                    <a:pt x="264319" y="251021"/>
                    <a:pt x="266700" y="252609"/>
                  </a:cubicBezTo>
                  <a:cubicBezTo>
                    <a:pt x="280351" y="273085"/>
                    <a:pt x="262174" y="248988"/>
                    <a:pt x="278606" y="262134"/>
                  </a:cubicBezTo>
                  <a:cubicBezTo>
                    <a:pt x="280841" y="263922"/>
                    <a:pt x="281345" y="267254"/>
                    <a:pt x="283369" y="269278"/>
                  </a:cubicBezTo>
                  <a:cubicBezTo>
                    <a:pt x="288850" y="274759"/>
                    <a:pt x="292752" y="274600"/>
                    <a:pt x="300038" y="276421"/>
                  </a:cubicBezTo>
                  <a:cubicBezTo>
                    <a:pt x="302419" y="278802"/>
                    <a:pt x="304594" y="281409"/>
                    <a:pt x="307181" y="283565"/>
                  </a:cubicBezTo>
                  <a:cubicBezTo>
                    <a:pt x="309380" y="285397"/>
                    <a:pt x="312301" y="286304"/>
                    <a:pt x="314325" y="288328"/>
                  </a:cubicBezTo>
                  <a:cubicBezTo>
                    <a:pt x="316349" y="290352"/>
                    <a:pt x="316661" y="293954"/>
                    <a:pt x="319088" y="295471"/>
                  </a:cubicBezTo>
                  <a:cubicBezTo>
                    <a:pt x="323345" y="298132"/>
                    <a:pt x="329198" y="297450"/>
                    <a:pt x="333375" y="300234"/>
                  </a:cubicBezTo>
                  <a:cubicBezTo>
                    <a:pt x="342608" y="306388"/>
                    <a:pt x="337804" y="304091"/>
                    <a:pt x="347663" y="307378"/>
                  </a:cubicBezTo>
                  <a:cubicBezTo>
                    <a:pt x="366900" y="304171"/>
                    <a:pt x="357371" y="306522"/>
                    <a:pt x="376238" y="300234"/>
                  </a:cubicBezTo>
                  <a:lnTo>
                    <a:pt x="383381" y="297853"/>
                  </a:lnTo>
                  <a:cubicBezTo>
                    <a:pt x="408057" y="273177"/>
                    <a:pt x="389510" y="294981"/>
                    <a:pt x="392906" y="216890"/>
                  </a:cubicBezTo>
                  <a:cubicBezTo>
                    <a:pt x="393424" y="204968"/>
                    <a:pt x="393600" y="192984"/>
                    <a:pt x="395288" y="181171"/>
                  </a:cubicBezTo>
                  <a:cubicBezTo>
                    <a:pt x="395998" y="176202"/>
                    <a:pt x="398463" y="171646"/>
                    <a:pt x="400050" y="166884"/>
                  </a:cubicBezTo>
                  <a:lnTo>
                    <a:pt x="402431" y="159740"/>
                  </a:lnTo>
                  <a:cubicBezTo>
                    <a:pt x="402171" y="156875"/>
                    <a:pt x="402150" y="134470"/>
                    <a:pt x="397669" y="126403"/>
                  </a:cubicBezTo>
                  <a:cubicBezTo>
                    <a:pt x="394889" y="121399"/>
                    <a:pt x="391319" y="116878"/>
                    <a:pt x="388144" y="112115"/>
                  </a:cubicBezTo>
                  <a:lnTo>
                    <a:pt x="383381" y="104971"/>
                  </a:lnTo>
                  <a:lnTo>
                    <a:pt x="369094" y="62109"/>
                  </a:lnTo>
                  <a:lnTo>
                    <a:pt x="364331" y="47821"/>
                  </a:lnTo>
                  <a:cubicBezTo>
                    <a:pt x="361950" y="45440"/>
                    <a:pt x="359344" y="43265"/>
                    <a:pt x="357188" y="40678"/>
                  </a:cubicBezTo>
                  <a:cubicBezTo>
                    <a:pt x="355356" y="38479"/>
                    <a:pt x="354852" y="35051"/>
                    <a:pt x="352425" y="33534"/>
                  </a:cubicBezTo>
                  <a:cubicBezTo>
                    <a:pt x="348168" y="30873"/>
                    <a:pt x="342315" y="31556"/>
                    <a:pt x="338138" y="28771"/>
                  </a:cubicBezTo>
                  <a:cubicBezTo>
                    <a:pt x="321761" y="17854"/>
                    <a:pt x="329280" y="21056"/>
                    <a:pt x="316706" y="16865"/>
                  </a:cubicBezTo>
                  <a:cubicBezTo>
                    <a:pt x="314325" y="15278"/>
                    <a:pt x="312278" y="13008"/>
                    <a:pt x="309563" y="12103"/>
                  </a:cubicBezTo>
                  <a:cubicBezTo>
                    <a:pt x="306793" y="11180"/>
                    <a:pt x="280230" y="7635"/>
                    <a:pt x="278606" y="7340"/>
                  </a:cubicBezTo>
                  <a:cubicBezTo>
                    <a:pt x="275386" y="6755"/>
                    <a:pt x="272336" y="5302"/>
                    <a:pt x="269081" y="4959"/>
                  </a:cubicBezTo>
                  <a:cubicBezTo>
                    <a:pt x="257214" y="3710"/>
                    <a:pt x="245254" y="3569"/>
                    <a:pt x="233363" y="2578"/>
                  </a:cubicBezTo>
                  <a:cubicBezTo>
                    <a:pt x="226200" y="1981"/>
                    <a:pt x="219075" y="990"/>
                    <a:pt x="211931" y="196"/>
                  </a:cubicBezTo>
                  <a:cubicBezTo>
                    <a:pt x="203200" y="990"/>
                    <a:pt x="194117" y="0"/>
                    <a:pt x="185738" y="2578"/>
                  </a:cubicBezTo>
                  <a:cubicBezTo>
                    <a:pt x="183003" y="3420"/>
                    <a:pt x="182807" y="7523"/>
                    <a:pt x="180975" y="9721"/>
                  </a:cubicBezTo>
                  <a:cubicBezTo>
                    <a:pt x="175245" y="16596"/>
                    <a:pt x="173712" y="16944"/>
                    <a:pt x="166688" y="21628"/>
                  </a:cubicBezTo>
                  <a:cubicBezTo>
                    <a:pt x="165100" y="24009"/>
                    <a:pt x="164079" y="26887"/>
                    <a:pt x="161925" y="28771"/>
                  </a:cubicBezTo>
                  <a:cubicBezTo>
                    <a:pt x="151847" y="37589"/>
                    <a:pt x="150306" y="37407"/>
                    <a:pt x="140494" y="40678"/>
                  </a:cubicBezTo>
                  <a:cubicBezTo>
                    <a:pt x="133337" y="38292"/>
                    <a:pt x="132359" y="38661"/>
                    <a:pt x="126206" y="33534"/>
                  </a:cubicBezTo>
                  <a:cubicBezTo>
                    <a:pt x="117986" y="26684"/>
                    <a:pt x="116817" y="20879"/>
                    <a:pt x="104775" y="16865"/>
                  </a:cubicBezTo>
                  <a:lnTo>
                    <a:pt x="90488" y="12103"/>
                  </a:lnTo>
                  <a:cubicBezTo>
                    <a:pt x="77394" y="20831"/>
                    <a:pt x="88501" y="12105"/>
                    <a:pt x="78581" y="24009"/>
                  </a:cubicBezTo>
                  <a:cubicBezTo>
                    <a:pt x="76425" y="26596"/>
                    <a:pt x="73594" y="28566"/>
                    <a:pt x="71438" y="31153"/>
                  </a:cubicBezTo>
                  <a:cubicBezTo>
                    <a:pt x="69606" y="33351"/>
                    <a:pt x="68910" y="36508"/>
                    <a:pt x="66675" y="38296"/>
                  </a:cubicBezTo>
                  <a:cubicBezTo>
                    <a:pt x="64715" y="39864"/>
                    <a:pt x="61725" y="39459"/>
                    <a:pt x="59531" y="40678"/>
                  </a:cubicBezTo>
                  <a:cubicBezTo>
                    <a:pt x="54528" y="43458"/>
                    <a:pt x="50006" y="47028"/>
                    <a:pt x="45244" y="50203"/>
                  </a:cubicBezTo>
                  <a:cubicBezTo>
                    <a:pt x="42863" y="51790"/>
                    <a:pt x="40815" y="54060"/>
                    <a:pt x="38100" y="54965"/>
                  </a:cubicBezTo>
                  <a:lnTo>
                    <a:pt x="30956" y="57346"/>
                  </a:lnTo>
                  <a:cubicBezTo>
                    <a:pt x="22667" y="55965"/>
                    <a:pt x="13029" y="52623"/>
                    <a:pt x="4763" y="57346"/>
                  </a:cubicBezTo>
                  <a:cubicBezTo>
                    <a:pt x="2278" y="58766"/>
                    <a:pt x="1280" y="61930"/>
                    <a:pt x="0" y="64490"/>
                  </a:cubicBezTo>
                  <a:lnTo>
                    <a:pt x="4763" y="54965"/>
                  </a:lnTo>
                  <a:close/>
                </a:path>
              </a:pathLst>
            </a:custGeom>
            <a:solidFill>
              <a:srgbClr val="00B0F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943475" y="3271838"/>
              <a:ext cx="228600" cy="73818"/>
            </a:xfrm>
            <a:custGeom>
              <a:avLst/>
              <a:gdLst>
                <a:gd name="connsiteX0" fmla="*/ 0 w 228600"/>
                <a:gd name="connsiteY0" fmla="*/ 26193 h 73818"/>
                <a:gd name="connsiteX1" fmla="*/ 0 w 228600"/>
                <a:gd name="connsiteY1" fmla="*/ 26193 h 73818"/>
                <a:gd name="connsiteX2" fmla="*/ 11906 w 228600"/>
                <a:gd name="connsiteY2" fmla="*/ 42862 h 73818"/>
                <a:gd name="connsiteX3" fmla="*/ 19050 w 228600"/>
                <a:gd name="connsiteY3" fmla="*/ 64293 h 73818"/>
                <a:gd name="connsiteX4" fmla="*/ 21431 w 228600"/>
                <a:gd name="connsiteY4" fmla="*/ 71437 h 73818"/>
                <a:gd name="connsiteX5" fmla="*/ 28575 w 228600"/>
                <a:gd name="connsiteY5" fmla="*/ 73818 h 73818"/>
                <a:gd name="connsiteX6" fmla="*/ 42863 w 228600"/>
                <a:gd name="connsiteY6" fmla="*/ 61912 h 73818"/>
                <a:gd name="connsiteX7" fmla="*/ 47625 w 228600"/>
                <a:gd name="connsiteY7" fmla="*/ 42862 h 73818"/>
                <a:gd name="connsiteX8" fmla="*/ 52388 w 228600"/>
                <a:gd name="connsiteY8" fmla="*/ 28575 h 73818"/>
                <a:gd name="connsiteX9" fmla="*/ 54769 w 228600"/>
                <a:gd name="connsiteY9" fmla="*/ 21431 h 73818"/>
                <a:gd name="connsiteX10" fmla="*/ 59531 w 228600"/>
                <a:gd name="connsiteY10" fmla="*/ 14287 h 73818"/>
                <a:gd name="connsiteX11" fmla="*/ 73819 w 228600"/>
                <a:gd name="connsiteY11" fmla="*/ 2381 h 73818"/>
                <a:gd name="connsiteX12" fmla="*/ 80963 w 228600"/>
                <a:gd name="connsiteY12" fmla="*/ 0 h 73818"/>
                <a:gd name="connsiteX13" fmla="*/ 92869 w 228600"/>
                <a:gd name="connsiteY13" fmla="*/ 2381 h 73818"/>
                <a:gd name="connsiteX14" fmla="*/ 102394 w 228600"/>
                <a:gd name="connsiteY14" fmla="*/ 16668 h 73818"/>
                <a:gd name="connsiteX15" fmla="*/ 107156 w 228600"/>
                <a:gd name="connsiteY15" fmla="*/ 23812 h 73818"/>
                <a:gd name="connsiteX16" fmla="*/ 111919 w 228600"/>
                <a:gd name="connsiteY16" fmla="*/ 38100 h 73818"/>
                <a:gd name="connsiteX17" fmla="*/ 114300 w 228600"/>
                <a:gd name="connsiteY17" fmla="*/ 45243 h 73818"/>
                <a:gd name="connsiteX18" fmla="*/ 116681 w 228600"/>
                <a:gd name="connsiteY18" fmla="*/ 57150 h 73818"/>
                <a:gd name="connsiteX19" fmla="*/ 121444 w 228600"/>
                <a:gd name="connsiteY19" fmla="*/ 71437 h 73818"/>
                <a:gd name="connsiteX20" fmla="*/ 138113 w 228600"/>
                <a:gd name="connsiteY20" fmla="*/ 66675 h 73818"/>
                <a:gd name="connsiteX21" fmla="*/ 145256 w 228600"/>
                <a:gd name="connsiteY21" fmla="*/ 61912 h 73818"/>
                <a:gd name="connsiteX22" fmla="*/ 150019 w 228600"/>
                <a:gd name="connsiteY22" fmla="*/ 54768 h 73818"/>
                <a:gd name="connsiteX23" fmla="*/ 154781 w 228600"/>
                <a:gd name="connsiteY23" fmla="*/ 40481 h 73818"/>
                <a:gd name="connsiteX24" fmla="*/ 159544 w 228600"/>
                <a:gd name="connsiteY24" fmla="*/ 26193 h 73818"/>
                <a:gd name="connsiteX25" fmla="*/ 161925 w 228600"/>
                <a:gd name="connsiteY25" fmla="*/ 19050 h 73818"/>
                <a:gd name="connsiteX26" fmla="*/ 164306 w 228600"/>
                <a:gd name="connsiteY26" fmla="*/ 11906 h 73818"/>
                <a:gd name="connsiteX27" fmla="*/ 171450 w 228600"/>
                <a:gd name="connsiteY27" fmla="*/ 7143 h 73818"/>
                <a:gd name="connsiteX28" fmla="*/ 185738 w 228600"/>
                <a:gd name="connsiteY28" fmla="*/ 2381 h 73818"/>
                <a:gd name="connsiteX29" fmla="*/ 197644 w 228600"/>
                <a:gd name="connsiteY29" fmla="*/ 9525 h 73818"/>
                <a:gd name="connsiteX30" fmla="*/ 216694 w 228600"/>
                <a:gd name="connsiteY30" fmla="*/ 21431 h 73818"/>
                <a:gd name="connsiteX31" fmla="*/ 228600 w 228600"/>
                <a:gd name="connsiteY31" fmla="*/ 28575 h 73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8600" h="73818">
                  <a:moveTo>
                    <a:pt x="0" y="26193"/>
                  </a:moveTo>
                  <a:lnTo>
                    <a:pt x="0" y="26193"/>
                  </a:lnTo>
                  <a:cubicBezTo>
                    <a:pt x="3969" y="31749"/>
                    <a:pt x="8669" y="36850"/>
                    <a:pt x="11906" y="42862"/>
                  </a:cubicBezTo>
                  <a:cubicBezTo>
                    <a:pt x="11907" y="42863"/>
                    <a:pt x="17859" y="60720"/>
                    <a:pt x="19050" y="64293"/>
                  </a:cubicBezTo>
                  <a:cubicBezTo>
                    <a:pt x="19844" y="66674"/>
                    <a:pt x="19050" y="70643"/>
                    <a:pt x="21431" y="71437"/>
                  </a:cubicBezTo>
                  <a:lnTo>
                    <a:pt x="28575" y="73818"/>
                  </a:lnTo>
                  <a:cubicBezTo>
                    <a:pt x="33847" y="70304"/>
                    <a:pt x="39196" y="67413"/>
                    <a:pt x="42863" y="61912"/>
                  </a:cubicBezTo>
                  <a:cubicBezTo>
                    <a:pt x="45086" y="58578"/>
                    <a:pt x="47070" y="44896"/>
                    <a:pt x="47625" y="42862"/>
                  </a:cubicBezTo>
                  <a:cubicBezTo>
                    <a:pt x="48946" y="38019"/>
                    <a:pt x="50800" y="33337"/>
                    <a:pt x="52388" y="28575"/>
                  </a:cubicBezTo>
                  <a:cubicBezTo>
                    <a:pt x="53182" y="26194"/>
                    <a:pt x="53377" y="23520"/>
                    <a:pt x="54769" y="21431"/>
                  </a:cubicBezTo>
                  <a:cubicBezTo>
                    <a:pt x="56356" y="19050"/>
                    <a:pt x="57699" y="16486"/>
                    <a:pt x="59531" y="14287"/>
                  </a:cubicBezTo>
                  <a:cubicBezTo>
                    <a:pt x="63293" y="9772"/>
                    <a:pt x="68466" y="5057"/>
                    <a:pt x="73819" y="2381"/>
                  </a:cubicBezTo>
                  <a:cubicBezTo>
                    <a:pt x="76064" y="1259"/>
                    <a:pt x="78582" y="794"/>
                    <a:pt x="80963" y="0"/>
                  </a:cubicBezTo>
                  <a:cubicBezTo>
                    <a:pt x="84932" y="794"/>
                    <a:pt x="89249" y="571"/>
                    <a:pt x="92869" y="2381"/>
                  </a:cubicBezTo>
                  <a:cubicBezTo>
                    <a:pt x="101897" y="6895"/>
                    <a:pt x="98867" y="9613"/>
                    <a:pt x="102394" y="16668"/>
                  </a:cubicBezTo>
                  <a:cubicBezTo>
                    <a:pt x="103674" y="19228"/>
                    <a:pt x="105994" y="21197"/>
                    <a:pt x="107156" y="23812"/>
                  </a:cubicBezTo>
                  <a:cubicBezTo>
                    <a:pt x="109195" y="28400"/>
                    <a:pt x="110331" y="33337"/>
                    <a:pt x="111919" y="38100"/>
                  </a:cubicBezTo>
                  <a:cubicBezTo>
                    <a:pt x="112713" y="40481"/>
                    <a:pt x="113808" y="42782"/>
                    <a:pt x="114300" y="45243"/>
                  </a:cubicBezTo>
                  <a:cubicBezTo>
                    <a:pt x="115094" y="49212"/>
                    <a:pt x="115616" y="53245"/>
                    <a:pt x="116681" y="57150"/>
                  </a:cubicBezTo>
                  <a:cubicBezTo>
                    <a:pt x="118002" y="61993"/>
                    <a:pt x="121444" y="71437"/>
                    <a:pt x="121444" y="71437"/>
                  </a:cubicBezTo>
                  <a:cubicBezTo>
                    <a:pt x="124494" y="70675"/>
                    <a:pt x="134698" y="68382"/>
                    <a:pt x="138113" y="66675"/>
                  </a:cubicBezTo>
                  <a:cubicBezTo>
                    <a:pt x="140673" y="65395"/>
                    <a:pt x="142875" y="63500"/>
                    <a:pt x="145256" y="61912"/>
                  </a:cubicBezTo>
                  <a:cubicBezTo>
                    <a:pt x="146844" y="59531"/>
                    <a:pt x="148857" y="57383"/>
                    <a:pt x="150019" y="54768"/>
                  </a:cubicBezTo>
                  <a:cubicBezTo>
                    <a:pt x="152058" y="50181"/>
                    <a:pt x="153194" y="45243"/>
                    <a:pt x="154781" y="40481"/>
                  </a:cubicBezTo>
                  <a:lnTo>
                    <a:pt x="159544" y="26193"/>
                  </a:lnTo>
                  <a:lnTo>
                    <a:pt x="161925" y="19050"/>
                  </a:lnTo>
                  <a:cubicBezTo>
                    <a:pt x="162719" y="16669"/>
                    <a:pt x="162218" y="13298"/>
                    <a:pt x="164306" y="11906"/>
                  </a:cubicBezTo>
                  <a:cubicBezTo>
                    <a:pt x="166687" y="10318"/>
                    <a:pt x="168835" y="8305"/>
                    <a:pt x="171450" y="7143"/>
                  </a:cubicBezTo>
                  <a:cubicBezTo>
                    <a:pt x="176038" y="5104"/>
                    <a:pt x="185738" y="2381"/>
                    <a:pt x="185738" y="2381"/>
                  </a:cubicBezTo>
                  <a:cubicBezTo>
                    <a:pt x="194358" y="8128"/>
                    <a:pt x="190322" y="5863"/>
                    <a:pt x="197644" y="9525"/>
                  </a:cubicBezTo>
                  <a:lnTo>
                    <a:pt x="216694" y="21431"/>
                  </a:lnTo>
                  <a:lnTo>
                    <a:pt x="228600" y="2857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5060156" y="3466924"/>
              <a:ext cx="121444" cy="100189"/>
            </a:xfrm>
            <a:custGeom>
              <a:avLst/>
              <a:gdLst>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76200 w 121444"/>
                <a:gd name="connsiteY5" fmla="*/ 8353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5497 h 79791"/>
                <a:gd name="connsiteX1" fmla="*/ 0 w 121444"/>
                <a:gd name="connsiteY1" fmla="*/ 15497 h 79791"/>
                <a:gd name="connsiteX2" fmla="*/ 26194 w 121444"/>
                <a:gd name="connsiteY2" fmla="*/ 5972 h 79791"/>
                <a:gd name="connsiteX3" fmla="*/ 42863 w 121444"/>
                <a:gd name="connsiteY3" fmla="*/ 1209 h 79791"/>
                <a:gd name="connsiteX4" fmla="*/ 50007 w 121444"/>
                <a:gd name="connsiteY4" fmla="*/ 8353 h 79791"/>
                <a:gd name="connsiteX5" fmla="*/ 80962 w 121444"/>
                <a:gd name="connsiteY5" fmla="*/ 0 h 79791"/>
                <a:gd name="connsiteX6" fmla="*/ 92869 w 121444"/>
                <a:gd name="connsiteY6" fmla="*/ 10734 h 79791"/>
                <a:gd name="connsiteX7" fmla="*/ 97632 w 121444"/>
                <a:gd name="connsiteY7" fmla="*/ 25022 h 79791"/>
                <a:gd name="connsiteX8" fmla="*/ 97632 w 121444"/>
                <a:gd name="connsiteY8" fmla="*/ 79791 h 79791"/>
                <a:gd name="connsiteX9" fmla="*/ 121444 w 121444"/>
                <a:gd name="connsiteY9" fmla="*/ 77409 h 79791"/>
                <a:gd name="connsiteX0" fmla="*/ 0 w 121444"/>
                <a:gd name="connsiteY0" fmla="*/ 17365 h 81659"/>
                <a:gd name="connsiteX1" fmla="*/ 0 w 121444"/>
                <a:gd name="connsiteY1" fmla="*/ 17365 h 81659"/>
                <a:gd name="connsiteX2" fmla="*/ 26194 w 121444"/>
                <a:gd name="connsiteY2" fmla="*/ 7840 h 81659"/>
                <a:gd name="connsiteX3" fmla="*/ 42863 w 121444"/>
                <a:gd name="connsiteY3" fmla="*/ 3077 h 81659"/>
                <a:gd name="connsiteX4" fmla="*/ 50007 w 121444"/>
                <a:gd name="connsiteY4" fmla="*/ 1868 h 81659"/>
                <a:gd name="connsiteX5" fmla="*/ 80962 w 121444"/>
                <a:gd name="connsiteY5" fmla="*/ 1868 h 81659"/>
                <a:gd name="connsiteX6" fmla="*/ 92869 w 121444"/>
                <a:gd name="connsiteY6" fmla="*/ 12602 h 81659"/>
                <a:gd name="connsiteX7" fmla="*/ 97632 w 121444"/>
                <a:gd name="connsiteY7" fmla="*/ 26890 h 81659"/>
                <a:gd name="connsiteX8" fmla="*/ 97632 w 121444"/>
                <a:gd name="connsiteY8" fmla="*/ 81659 h 81659"/>
                <a:gd name="connsiteX9" fmla="*/ 121444 w 121444"/>
                <a:gd name="connsiteY9" fmla="*/ 79277 h 8165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0962 w 121444"/>
                <a:gd name="connsiteY5" fmla="*/ 20398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 name="connsiteX0" fmla="*/ 0 w 121444"/>
                <a:gd name="connsiteY0" fmla="*/ 35895 h 100189"/>
                <a:gd name="connsiteX1" fmla="*/ 0 w 121444"/>
                <a:gd name="connsiteY1" fmla="*/ 35895 h 100189"/>
                <a:gd name="connsiteX2" fmla="*/ 26194 w 121444"/>
                <a:gd name="connsiteY2" fmla="*/ 26370 h 100189"/>
                <a:gd name="connsiteX3" fmla="*/ 42863 w 121444"/>
                <a:gd name="connsiteY3" fmla="*/ 21607 h 100189"/>
                <a:gd name="connsiteX4" fmla="*/ 50007 w 121444"/>
                <a:gd name="connsiteY4" fmla="*/ 20398 h 100189"/>
                <a:gd name="connsiteX5" fmla="*/ 83344 w 121444"/>
                <a:gd name="connsiteY5" fmla="*/ 0 h 100189"/>
                <a:gd name="connsiteX6" fmla="*/ 92869 w 121444"/>
                <a:gd name="connsiteY6" fmla="*/ 31132 h 100189"/>
                <a:gd name="connsiteX7" fmla="*/ 97632 w 121444"/>
                <a:gd name="connsiteY7" fmla="*/ 45420 h 100189"/>
                <a:gd name="connsiteX8" fmla="*/ 97632 w 121444"/>
                <a:gd name="connsiteY8" fmla="*/ 100189 h 100189"/>
                <a:gd name="connsiteX9" fmla="*/ 121444 w 121444"/>
                <a:gd name="connsiteY9" fmla="*/ 97807 h 100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444" h="100189">
                  <a:moveTo>
                    <a:pt x="0" y="35895"/>
                  </a:moveTo>
                  <a:lnTo>
                    <a:pt x="0" y="35895"/>
                  </a:lnTo>
                  <a:cubicBezTo>
                    <a:pt x="1850" y="35201"/>
                    <a:pt x="19852" y="28182"/>
                    <a:pt x="26194" y="26370"/>
                  </a:cubicBezTo>
                  <a:cubicBezTo>
                    <a:pt x="47099" y="20398"/>
                    <a:pt x="25754" y="27312"/>
                    <a:pt x="42863" y="21607"/>
                  </a:cubicBezTo>
                  <a:cubicBezTo>
                    <a:pt x="45244" y="23988"/>
                    <a:pt x="47205" y="18530"/>
                    <a:pt x="50007" y="20398"/>
                  </a:cubicBezTo>
                  <a:cubicBezTo>
                    <a:pt x="57657" y="0"/>
                    <a:pt x="75991" y="919"/>
                    <a:pt x="83344" y="0"/>
                  </a:cubicBezTo>
                  <a:cubicBezTo>
                    <a:pt x="88900" y="794"/>
                    <a:pt x="88439" y="27686"/>
                    <a:pt x="92869" y="31132"/>
                  </a:cubicBezTo>
                  <a:cubicBezTo>
                    <a:pt x="96832" y="34214"/>
                    <a:pt x="97632" y="40400"/>
                    <a:pt x="97632" y="45420"/>
                  </a:cubicBezTo>
                  <a:lnTo>
                    <a:pt x="97632" y="100189"/>
                  </a:lnTo>
                  <a:lnTo>
                    <a:pt x="121444" y="97807"/>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0" name="TextBox 99"/>
          <p:cNvSpPr txBox="1"/>
          <p:nvPr/>
        </p:nvSpPr>
        <p:spPr>
          <a:xfrm>
            <a:off x="5740400" y="1638300"/>
            <a:ext cx="3060700" cy="2031325"/>
          </a:xfrm>
          <a:prstGeom prst="rect">
            <a:avLst/>
          </a:prstGeom>
          <a:noFill/>
        </p:spPr>
        <p:txBody>
          <a:bodyPr wrap="square" rtlCol="0">
            <a:spAutoFit/>
          </a:bodyPr>
          <a:lstStyle/>
          <a:p>
            <a:r>
              <a:rPr lang="en-US" dirty="0" smtClean="0"/>
              <a:t>With one more tile to place in order to finish my oasis and all 4 stones already placed, I click on a stone to remove it.  The robber moves his large stone off of my oasis and          I have one to place down.</a:t>
            </a:r>
            <a:endParaRPr lang="en-US" dirty="0"/>
          </a:p>
        </p:txBody>
      </p:sp>
      <p:sp>
        <p:nvSpPr>
          <p:cNvPr id="101" name="Rectangle 100"/>
          <p:cNvSpPr/>
          <p:nvPr/>
        </p:nvSpPr>
        <p:spPr>
          <a:xfrm>
            <a:off x="1803400" y="1854200"/>
            <a:ext cx="139700"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flipH="1" flipV="1">
            <a:off x="635000" y="2082800"/>
            <a:ext cx="152400" cy="7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par>
                          <p:cTn id="11" fill="hold">
                            <p:stCondLst>
                              <p:cond delay="0"/>
                            </p:stCondLst>
                            <p:childTnLst>
                              <p:par>
                                <p:cTn id="12" presetID="1" presetClass="exit" presetSubtype="0" fill="hold" nodeType="afterEffect">
                                  <p:stCondLst>
                                    <p:cond delay="0"/>
                                  </p:stCondLst>
                                  <p:childTnLst>
                                    <p:set>
                                      <p:cBhvr>
                                        <p:cTn id="13" dur="1" fill="hold">
                                          <p:stCondLst>
                                            <p:cond delay="0"/>
                                          </p:stCondLst>
                                        </p:cTn>
                                        <p:tgtEl>
                                          <p:spTgt spid="4"/>
                                        </p:tgtEl>
                                        <p:attrNameLst>
                                          <p:attrName>style.visibility</p:attrName>
                                        </p:attrNameLst>
                                      </p:cBhvr>
                                      <p:to>
                                        <p:strVal val="hidden"/>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01"/>
                                        </p:tgtEl>
                                        <p:attrNameLst>
                                          <p:attrName>style.visibility</p:attrName>
                                        </p:attrNameLst>
                                      </p:cBhvr>
                                      <p:to>
                                        <p:strVal val="visible"/>
                                      </p:to>
                                    </p:set>
                                  </p:childTnLst>
                                </p:cTn>
                              </p:par>
                            </p:childTnLst>
                          </p:cTn>
                        </p:par>
                        <p:par>
                          <p:cTn id="24" fill="hold">
                            <p:stCondLst>
                              <p:cond delay="0"/>
                            </p:stCondLst>
                            <p:childTnLst>
                              <p:par>
                                <p:cTn id="25" presetID="1" presetClass="exit" presetSubtype="0" fill="hold" nodeType="afterEffect">
                                  <p:stCondLst>
                                    <p:cond delay="0"/>
                                  </p:stCondLst>
                                  <p:childTnLst>
                                    <p:set>
                                      <p:cBhvr>
                                        <p:cTn id="26" dur="1" fill="hold">
                                          <p:stCondLst>
                                            <p:cond delay="0"/>
                                          </p:stCondLst>
                                        </p:cTn>
                                        <p:tgtEl>
                                          <p:spTgt spid="59"/>
                                        </p:tgtEl>
                                        <p:attrNameLst>
                                          <p:attrName>style.visibility</p:attrName>
                                        </p:attrNameLst>
                                      </p:cBhvr>
                                      <p:to>
                                        <p:strVal val="hidden"/>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6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2051"/>
                                        </p:tgtEl>
                                        <p:attrNameLst>
                                          <p:attrName>style.visibility</p:attrName>
                                        </p:attrNameLst>
                                      </p:cBhvr>
                                      <p:to>
                                        <p:strVal val="hidden"/>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102"/>
                                        </p:tgtEl>
                                        <p:attrNameLst>
                                          <p:attrName>style.visibility</p:attrName>
                                        </p:attrNameLst>
                                      </p:cBhvr>
                                      <p:to>
                                        <p:strVal val="visible"/>
                                      </p:to>
                                    </p:set>
                                  </p:childTnLst>
                                </p:cTn>
                              </p:par>
                            </p:childTnLst>
                          </p:cTn>
                        </p:par>
                        <p:par>
                          <p:cTn id="37" fill="hold">
                            <p:stCondLst>
                              <p:cond delay="0"/>
                            </p:stCondLst>
                            <p:childTnLst>
                              <p:par>
                                <p:cTn id="38" presetID="1" presetClass="exit" presetSubtype="0" fill="hold" nodeType="afterEffect">
                                  <p:stCondLst>
                                    <p:cond delay="0"/>
                                  </p:stCondLst>
                                  <p:childTnLst>
                                    <p:set>
                                      <p:cBhvr>
                                        <p:cTn id="39" dur="1" fill="hold">
                                          <p:stCondLst>
                                            <p:cond delay="0"/>
                                          </p:stCondLst>
                                        </p:cTn>
                                        <p:tgtEl>
                                          <p:spTgt spid="64"/>
                                        </p:tgtEl>
                                        <p:attrNameLst>
                                          <p:attrName>style.visibility</p:attrName>
                                        </p:attrNameLst>
                                      </p:cBhvr>
                                      <p:to>
                                        <p:strVal val="hidden"/>
                                      </p:to>
                                    </p:set>
                                  </p:childTnLst>
                                </p:cTn>
                              </p:par>
                            </p:childTnLst>
                          </p:cTn>
                        </p:par>
                        <p:par>
                          <p:cTn id="40" fill="hold">
                            <p:stCondLst>
                              <p:cond delay="0"/>
                            </p:stCondLst>
                            <p:childTnLst>
                              <p:par>
                                <p:cTn id="41" presetID="1" presetClass="entr" presetSubtype="0" fill="hold" nodeType="after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7"/>
                                        </p:tgtEl>
                                        <p:attrNameLst>
                                          <p:attrName>style.visibility</p:attrName>
                                        </p:attrNameLst>
                                      </p:cBhvr>
                                      <p:to>
                                        <p:strVal val="hidden"/>
                                      </p:to>
                                    </p:set>
                                  </p:childTnLst>
                                </p:cTn>
                              </p:par>
                            </p:childTnLst>
                          </p:cTn>
                        </p:par>
                        <p:par>
                          <p:cTn id="47" fill="hold">
                            <p:stCondLst>
                              <p:cond delay="0"/>
                            </p:stCondLst>
                            <p:childTnLst>
                              <p:par>
                                <p:cTn id="48" presetID="1" presetClass="exit" presetSubtype="0" fill="hold" nodeType="afterEffect">
                                  <p:stCondLst>
                                    <p:cond delay="0"/>
                                  </p:stCondLst>
                                  <p:childTnLst>
                                    <p:set>
                                      <p:cBhvr>
                                        <p:cTn id="49" dur="1" fill="hold">
                                          <p:stCondLst>
                                            <p:cond delay="0"/>
                                          </p:stCondLst>
                                        </p:cTn>
                                        <p:tgtEl>
                                          <p:spTgt spid="68"/>
                                        </p:tgtEl>
                                        <p:attrNameLst>
                                          <p:attrName>style.visibility</p:attrName>
                                        </p:attrNameLst>
                                      </p:cBhvr>
                                      <p:to>
                                        <p:strVal val="hidden"/>
                                      </p:to>
                                    </p:set>
                                  </p:childTnLst>
                                </p:cTn>
                              </p:par>
                            </p:childTnLst>
                          </p:cTn>
                        </p:par>
                        <p:par>
                          <p:cTn id="50" fill="hold">
                            <p:stCondLst>
                              <p:cond delay="0"/>
                            </p:stCondLst>
                            <p:childTnLst>
                              <p:par>
                                <p:cTn id="51" presetID="1" presetClass="entr" presetSubtype="0" fill="hold" nodeType="after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69"/>
                                        </p:tgtEl>
                                        <p:attrNameLst>
                                          <p:attrName>style.visibility</p:attrName>
                                        </p:attrNameLst>
                                      </p:cBhvr>
                                      <p:to>
                                        <p:strVal val="hidden"/>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93"/>
                                        </p:tgtEl>
                                        <p:attrNameLst>
                                          <p:attrName>style.visibility</p:attrName>
                                        </p:attrNameLst>
                                      </p:cBhvr>
                                      <p:to>
                                        <p:strVal val="visible"/>
                                      </p:to>
                                    </p:set>
                                  </p:childTnLst>
                                </p:cTn>
                              </p:par>
                            </p:childTnLst>
                          </p:cTn>
                        </p:par>
                        <p:par>
                          <p:cTn id="60" fill="hold">
                            <p:stCondLst>
                              <p:cond delay="0"/>
                            </p:stCondLst>
                            <p:childTnLst>
                              <p:par>
                                <p:cTn id="61" presetID="1" presetClass="exit" presetSubtype="0" fill="hold" nodeType="afterEffect">
                                  <p:stCondLst>
                                    <p:cond delay="0"/>
                                  </p:stCondLst>
                                  <p:childTnLst>
                                    <p:set>
                                      <p:cBhvr>
                                        <p:cTn id="62" dur="1" fill="hold">
                                          <p:stCondLst>
                                            <p:cond delay="0"/>
                                          </p:stCondLst>
                                        </p:cTn>
                                        <p:tgtEl>
                                          <p:spTgt spid="15"/>
                                        </p:tgtEl>
                                        <p:attrNameLst>
                                          <p:attrName>style.visibility</p:attrName>
                                        </p:attrNameLst>
                                      </p:cBhvr>
                                      <p:to>
                                        <p:strVal val="hidden"/>
                                      </p:to>
                                    </p:set>
                                  </p:childTnLst>
                                </p:cTn>
                              </p:par>
                            </p:childTnLst>
                          </p:cTn>
                        </p:par>
                        <p:par>
                          <p:cTn id="63" fill="hold">
                            <p:stCondLst>
                              <p:cond delay="0"/>
                            </p:stCondLst>
                            <p:childTnLst>
                              <p:par>
                                <p:cTn id="64" presetID="1" presetClass="exit" presetSubtype="0" fill="hold" nodeType="afterEffect">
                                  <p:stCondLst>
                                    <p:cond delay="0"/>
                                  </p:stCondLst>
                                  <p:childTnLst>
                                    <p:set>
                                      <p:cBhvr>
                                        <p:cTn id="65" dur="1" fill="hold">
                                          <p:stCondLst>
                                            <p:cond delay="0"/>
                                          </p:stCondLst>
                                        </p:cTn>
                                        <p:tgtEl>
                                          <p:spTgt spid="76"/>
                                        </p:tgtEl>
                                        <p:attrNameLst>
                                          <p:attrName>style.visibility</p:attrName>
                                        </p:attrNameLst>
                                      </p:cBhvr>
                                      <p:to>
                                        <p:strVal val="hidden"/>
                                      </p:to>
                                    </p:set>
                                  </p:childTnLst>
                                </p:cTn>
                              </p:par>
                            </p:childTnLst>
                          </p:cTn>
                        </p:par>
                        <p:par>
                          <p:cTn id="66" fill="hold">
                            <p:stCondLst>
                              <p:cond delay="0"/>
                            </p:stCondLst>
                            <p:childTnLst>
                              <p:par>
                                <p:cTn id="67" presetID="1" presetClass="entr" presetSubtype="0" fill="hold" nodeType="afterEffect">
                                  <p:stCondLst>
                                    <p:cond delay="0"/>
                                  </p:stCondLst>
                                  <p:childTnLst>
                                    <p:set>
                                      <p:cBhvr>
                                        <p:cTn id="68" dur="1" fill="hold">
                                          <p:stCondLst>
                                            <p:cond delay="0"/>
                                          </p:stCondLst>
                                        </p:cTn>
                                        <p:tgtEl>
                                          <p:spTgt spid="8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93"/>
                                        </p:tgtEl>
                                        <p:attrNameLst>
                                          <p:attrName>style.visibility</p:attrName>
                                        </p:attrNameLst>
                                      </p:cBhvr>
                                      <p:to>
                                        <p:strVal val="hidden"/>
                                      </p:to>
                                    </p:set>
                                  </p:childTnLst>
                                </p:cTn>
                              </p:par>
                            </p:childTnLst>
                          </p:cTn>
                        </p:par>
                        <p:par>
                          <p:cTn id="73" fill="hold">
                            <p:stCondLst>
                              <p:cond delay="0"/>
                            </p:stCondLst>
                            <p:childTnLst>
                              <p:par>
                                <p:cTn id="74" presetID="1" presetClass="entr" presetSubtype="0"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childTnLst>
                                </p:cTn>
                              </p:par>
                            </p:childTnLst>
                          </p:cTn>
                        </p:par>
                        <p:par>
                          <p:cTn id="76" fill="hold">
                            <p:stCondLst>
                              <p:cond delay="0"/>
                            </p:stCondLst>
                            <p:childTnLst>
                              <p:par>
                                <p:cTn id="77" presetID="1" presetClass="exit" presetSubtype="0" fill="hold" nodeType="afterEffect">
                                  <p:stCondLst>
                                    <p:cond delay="0"/>
                                  </p:stCondLst>
                                  <p:childTnLst>
                                    <p:set>
                                      <p:cBhvr>
                                        <p:cTn id="78" dur="1" fill="hold">
                                          <p:stCondLst>
                                            <p:cond delay="0"/>
                                          </p:stCondLst>
                                        </p:cTn>
                                        <p:tgtEl>
                                          <p:spTgt spid="42"/>
                                        </p:tgtEl>
                                        <p:attrNameLst>
                                          <p:attrName>style.visibility</p:attrName>
                                        </p:attrNameLst>
                                      </p:cBhvr>
                                      <p:to>
                                        <p:strVal val="hidden"/>
                                      </p:to>
                                    </p:set>
                                  </p:childTnLst>
                                </p:cTn>
                              </p:par>
                            </p:childTnLst>
                          </p:cTn>
                        </p:par>
                        <p:par>
                          <p:cTn id="79" fill="hold">
                            <p:stCondLst>
                              <p:cond delay="0"/>
                            </p:stCondLst>
                            <p:childTnLst>
                              <p:par>
                                <p:cTn id="80" presetID="0" presetClass="path" presetSubtype="0" accel="50000" decel="50000" fill="hold" grpId="1" nodeType="afterEffect">
                                  <p:stCondLst>
                                    <p:cond delay="0"/>
                                  </p:stCondLst>
                                  <p:childTnLst>
                                    <p:animMotion origin="layout" path="M 0 0 L 0.38333 0.30741 " pathEditMode="relative" ptsTypes="AA">
                                      <p:cBhvr>
                                        <p:cTn id="81" dur="2000" fill="hold"/>
                                        <p:tgtEl>
                                          <p:spTgt spid="101"/>
                                        </p:tgtEl>
                                        <p:attrNameLst>
                                          <p:attrName>ppt_x</p:attrName>
                                          <p:attrName>ppt_y</p:attrName>
                                        </p:attrNameLst>
                                      </p:cBhvr>
                                    </p:animMotion>
                                  </p:childTnLst>
                                </p:cTn>
                              </p:par>
                            </p:childTnLst>
                          </p:cTn>
                        </p:par>
                        <p:par>
                          <p:cTn id="82" fill="hold">
                            <p:stCondLst>
                              <p:cond delay="2000"/>
                            </p:stCondLst>
                            <p:childTnLst>
                              <p:par>
                                <p:cTn id="83" presetID="1" presetClass="exit" presetSubtype="0" fill="hold" grpId="2" nodeType="afterEffect">
                                  <p:stCondLst>
                                    <p:cond delay="0"/>
                                  </p:stCondLst>
                                  <p:childTnLst>
                                    <p:set>
                                      <p:cBhvr>
                                        <p:cTn id="84" dur="1" fill="hold">
                                          <p:stCondLst>
                                            <p:cond delay="0"/>
                                          </p:stCondLst>
                                        </p:cTn>
                                        <p:tgtEl>
                                          <p:spTgt spid="101"/>
                                        </p:tgtEl>
                                        <p:attrNameLst>
                                          <p:attrName>style.visibility</p:attrName>
                                        </p:attrNameLst>
                                      </p:cBhvr>
                                      <p:to>
                                        <p:strVal val="hidden"/>
                                      </p:to>
                                    </p:set>
                                  </p:childTnLst>
                                </p:cTn>
                              </p:par>
                            </p:childTnLst>
                          </p:cTn>
                        </p:par>
                        <p:par>
                          <p:cTn id="85" fill="hold">
                            <p:stCondLst>
                              <p:cond delay="2000"/>
                            </p:stCondLst>
                            <p:childTnLst>
                              <p:par>
                                <p:cTn id="86" presetID="1" presetClass="exit" presetSubtype="0" fill="hold" nodeType="afterEffect">
                                  <p:stCondLst>
                                    <p:cond delay="0"/>
                                  </p:stCondLst>
                                  <p:childTnLst>
                                    <p:set>
                                      <p:cBhvr>
                                        <p:cTn id="87" dur="1" fill="hold">
                                          <p:stCondLst>
                                            <p:cond delay="0"/>
                                          </p:stCondLst>
                                        </p:cTn>
                                        <p:tgtEl>
                                          <p:spTgt spid="84"/>
                                        </p:tgtEl>
                                        <p:attrNameLst>
                                          <p:attrName>style.visibility</p:attrName>
                                        </p:attrNameLst>
                                      </p:cBhvr>
                                      <p:to>
                                        <p:strVal val="hidden"/>
                                      </p:to>
                                    </p:set>
                                  </p:childTnLst>
                                </p:cTn>
                              </p:par>
                            </p:childTnLst>
                          </p:cTn>
                        </p:par>
                        <p:par>
                          <p:cTn id="88" fill="hold">
                            <p:stCondLst>
                              <p:cond delay="2000"/>
                            </p:stCondLst>
                            <p:childTnLst>
                              <p:par>
                                <p:cTn id="89" presetID="1" presetClass="entr" presetSubtype="0" fill="hold" nodeType="afterEffect">
                                  <p:stCondLst>
                                    <p:cond delay="0"/>
                                  </p:stCondLst>
                                  <p:childTnLst>
                                    <p:set>
                                      <p:cBhvr>
                                        <p:cTn id="90" dur="1" fill="hold">
                                          <p:stCondLst>
                                            <p:cond delay="0"/>
                                          </p:stCondLst>
                                        </p:cTn>
                                        <p:tgtEl>
                                          <p:spTgt spid="9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92"/>
                                        </p:tgtEl>
                                        <p:attrNameLst>
                                          <p:attrName>style.visibility</p:attrName>
                                        </p:attrNameLst>
                                      </p:cBhvr>
                                      <p:to>
                                        <p:strVal val="hidden"/>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100"/>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4"/>
                                        </p:tgtEl>
                                        <p:attrNameLst>
                                          <p:attrName>style.visibility</p:attrName>
                                        </p:attrNameLst>
                                      </p:cBhvr>
                                      <p:to>
                                        <p:strVal val="hidden"/>
                                      </p:to>
                                    </p:set>
                                  </p:childTnLst>
                                </p:cTn>
                              </p:par>
                            </p:childTnLst>
                          </p:cTn>
                        </p:par>
                        <p:par>
                          <p:cTn id="102" fill="hold">
                            <p:stCondLst>
                              <p:cond delay="0"/>
                            </p:stCondLst>
                            <p:childTnLst>
                              <p:par>
                                <p:cTn id="103" presetID="1" presetClass="exit" presetSubtype="0" fill="hold" nodeType="afterEffect">
                                  <p:stCondLst>
                                    <p:cond delay="0"/>
                                  </p:stCondLst>
                                  <p:childTnLst>
                                    <p:set>
                                      <p:cBhvr>
                                        <p:cTn id="104" dur="1" fill="hold">
                                          <p:stCondLst>
                                            <p:cond delay="0"/>
                                          </p:stCondLst>
                                        </p:cTn>
                                        <p:tgtEl>
                                          <p:spTgt spid="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92" grpId="0"/>
      <p:bldP spid="92" grpId="1"/>
      <p:bldP spid="93" grpId="0"/>
      <p:bldP spid="93" grpId="1"/>
      <p:bldP spid="100" grpId="0"/>
      <p:bldP spid="101" grpId="0" animBg="1"/>
      <p:bldP spid="101" grpId="1" animBg="1"/>
      <p:bldP spid="101" grpId="2" animBg="1"/>
      <p:bldP spid="10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Final Results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295400"/>
            <a:ext cx="8760136" cy="5029200"/>
          </a:xfrm>
          <a:prstGeom prst="rect">
            <a:avLst/>
          </a:prstGeom>
          <a:noFill/>
          <a:ln w="9525">
            <a:noFill/>
            <a:miter lim="800000"/>
            <a:headEnd/>
            <a:tailEnd/>
          </a:ln>
        </p:spPr>
      </p:pic>
      <p:pic>
        <p:nvPicPr>
          <p:cNvPr id="68" name="Picture 2"/>
          <p:cNvPicPr>
            <a:picLocks noChangeAspect="1" noChangeArrowheads="1"/>
          </p:cNvPicPr>
          <p:nvPr/>
        </p:nvPicPr>
        <p:blipFill>
          <a:blip r:embed="rId3" cstate="print"/>
          <a:srcRect/>
          <a:stretch>
            <a:fillRect/>
          </a:stretch>
        </p:blipFill>
        <p:spPr bwMode="auto">
          <a:xfrm>
            <a:off x="342900" y="4699000"/>
            <a:ext cx="3876675" cy="1952625"/>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171450" y="161925"/>
            <a:ext cx="5524500" cy="150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587</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Score More Than 50 Points in Desert Sons SPG</vt:lpstr>
      <vt:lpstr>First Steps</vt:lpstr>
      <vt:lpstr>First Oasis</vt:lpstr>
      <vt:lpstr>Get to the next location.</vt:lpstr>
      <vt:lpstr>Second Oasis</vt:lpstr>
      <vt:lpstr>Third Oasis</vt:lpstr>
      <vt:lpstr>Third Oasis</vt:lpstr>
      <vt:lpstr>Finishing the game</vt:lpstr>
      <vt:lpstr>                                          Final Results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Score More Than 50 Points in Desert Sons SPG</dc:title>
  <dc:creator>Ron</dc:creator>
  <cp:lastModifiedBy>Ron</cp:lastModifiedBy>
  <cp:revision>16</cp:revision>
  <dcterms:created xsi:type="dcterms:W3CDTF">2011-10-15T15:19:00Z</dcterms:created>
  <dcterms:modified xsi:type="dcterms:W3CDTF">2011-10-15T17:52:03Z</dcterms:modified>
</cp:coreProperties>
</file>